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55"/>
  </p:notesMasterIdLst>
  <p:handoutMasterIdLst>
    <p:handoutMasterId r:id="rId56"/>
  </p:handoutMasterIdLst>
  <p:sldIdLst>
    <p:sldId id="293" r:id="rId2"/>
    <p:sldId id="332" r:id="rId3"/>
    <p:sldId id="322" r:id="rId4"/>
    <p:sldId id="341" r:id="rId5"/>
    <p:sldId id="295" r:id="rId6"/>
    <p:sldId id="331" r:id="rId7"/>
    <p:sldId id="326" r:id="rId8"/>
    <p:sldId id="330" r:id="rId9"/>
    <p:sldId id="319" r:id="rId10"/>
    <p:sldId id="316" r:id="rId11"/>
    <p:sldId id="335" r:id="rId12"/>
    <p:sldId id="345" r:id="rId13"/>
    <p:sldId id="344" r:id="rId14"/>
    <p:sldId id="346" r:id="rId15"/>
    <p:sldId id="347" r:id="rId16"/>
    <p:sldId id="343" r:id="rId17"/>
    <p:sldId id="351" r:id="rId18"/>
    <p:sldId id="348" r:id="rId19"/>
    <p:sldId id="350" r:id="rId20"/>
    <p:sldId id="349" r:id="rId21"/>
    <p:sldId id="352" r:id="rId22"/>
    <p:sldId id="313" r:id="rId23"/>
    <p:sldId id="342" r:id="rId24"/>
    <p:sldId id="336" r:id="rId25"/>
    <p:sldId id="337" r:id="rId26"/>
    <p:sldId id="339" r:id="rId27"/>
    <p:sldId id="340" r:id="rId28"/>
    <p:sldId id="359" r:id="rId29"/>
    <p:sldId id="377" r:id="rId30"/>
    <p:sldId id="354" r:id="rId31"/>
    <p:sldId id="353" r:id="rId32"/>
    <p:sldId id="361" r:id="rId33"/>
    <p:sldId id="360" r:id="rId34"/>
    <p:sldId id="355" r:id="rId35"/>
    <p:sldId id="365" r:id="rId36"/>
    <p:sldId id="366" r:id="rId37"/>
    <p:sldId id="363" r:id="rId38"/>
    <p:sldId id="364" r:id="rId39"/>
    <p:sldId id="367" r:id="rId40"/>
    <p:sldId id="368" r:id="rId41"/>
    <p:sldId id="369" r:id="rId42"/>
    <p:sldId id="370" r:id="rId43"/>
    <p:sldId id="371" r:id="rId44"/>
    <p:sldId id="372" r:id="rId45"/>
    <p:sldId id="373" r:id="rId46"/>
    <p:sldId id="374" r:id="rId47"/>
    <p:sldId id="375" r:id="rId48"/>
    <p:sldId id="376" r:id="rId49"/>
    <p:sldId id="362" r:id="rId50"/>
    <p:sldId id="356" r:id="rId51"/>
    <p:sldId id="357" r:id="rId52"/>
    <p:sldId id="358" r:id="rId53"/>
    <p:sldId id="281"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4" autoAdjust="0"/>
    <p:restoredTop sz="93592"/>
  </p:normalViewPr>
  <p:slideViewPr>
    <p:cSldViewPr snapToGrid="0" snapToObjects="1">
      <p:cViewPr>
        <p:scale>
          <a:sx n="87" d="100"/>
          <a:sy n="87" d="100"/>
        </p:scale>
        <p:origin x="1216" y="6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532A13-D5FF-D74D-8B9C-B7D9D3AB9F2A}" type="datetimeFigureOut">
              <a:rPr lang="en-US" smtClean="0"/>
              <a:t>9/13/17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9D0B02-7913-2A41-B457-F24B61C5503D}" type="slidenum">
              <a:rPr lang="en-US" smtClean="0"/>
              <a:t>‹#›</a:t>
            </a:fld>
            <a:endParaRPr lang="en-US"/>
          </a:p>
        </p:txBody>
      </p:sp>
    </p:spTree>
    <p:extLst>
      <p:ext uri="{BB962C8B-B14F-4D97-AF65-F5344CB8AC3E}">
        <p14:creationId xmlns:p14="http://schemas.microsoft.com/office/powerpoint/2010/main" val="8882043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7420C2-0D72-F54E-8FA1-92130C251E4D}" type="datetimeFigureOut">
              <a:rPr lang="en-US" smtClean="0"/>
              <a:t>9/13/17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C2A925-BE17-CF4F-A3C6-15A9024C52B0}" type="slidenum">
              <a:rPr lang="en-US" smtClean="0"/>
              <a:t>‹#›</a:t>
            </a:fld>
            <a:endParaRPr lang="en-US"/>
          </a:p>
        </p:txBody>
      </p:sp>
    </p:spTree>
    <p:extLst>
      <p:ext uri="{BB962C8B-B14F-4D97-AF65-F5344CB8AC3E}">
        <p14:creationId xmlns:p14="http://schemas.microsoft.com/office/powerpoint/2010/main" val="5398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C6BC20-81C1-B040-9C73-831ED49C5C4D}" type="datetime1">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90989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9C5ED8-EF95-E643-988E-F942DC6E6169}" type="datetime1">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38108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7576BE-7D11-B240-AD82-4767EB0DE00D}" type="datetime1">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318166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4A5A1E-DA32-D748-A414-F4EFAE19249E}" type="datetime1">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316855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E6BA46-131D-0F4E-A42B-ED439AFDE5A5}" type="datetime1">
              <a:rPr lang="en-US" smtClean="0"/>
              <a:t>9/13/17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4257267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6F5231-CFFC-AA4A-AA02-B188C6FF3BFB}" type="datetime1">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18285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B8F919-7E68-514F-ABCD-1469B6AB665D}" type="datetime1">
              <a:rPr lang="en-US" smtClean="0"/>
              <a:t>9/13/17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1817326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04254B-AD80-7C40-8B33-6454976AC160}" type="datetime1">
              <a:rPr lang="en-US" smtClean="0"/>
              <a:t>9/13/17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55457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E5DD35-D0AA-CA4F-AE3C-B1D0DD81F52A}" type="datetime1">
              <a:rPr lang="en-US" smtClean="0"/>
              <a:t>9/13/17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1946263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6CEE6-CFCA-2D49-AFC0-1D7E6E860A8D}" type="datetime1">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15063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C5E0C-6C70-764C-AA30-F4AC4CCF75C1}" type="datetime1">
              <a:rPr lang="en-US" smtClean="0"/>
              <a:t>9/13/17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E8FE3-1F35-5C49-8B4C-76E5EDEE3F2F}" type="slidenum">
              <a:rPr lang="en-US" smtClean="0"/>
              <a:t>‹#›</a:t>
            </a:fld>
            <a:endParaRPr lang="en-US"/>
          </a:p>
        </p:txBody>
      </p:sp>
    </p:spTree>
    <p:extLst>
      <p:ext uri="{BB962C8B-B14F-4D97-AF65-F5344CB8AC3E}">
        <p14:creationId xmlns:p14="http://schemas.microsoft.com/office/powerpoint/2010/main" val="27285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5661B-24BA-D245-B3C6-F79DD29C439E}" type="datetime1">
              <a:rPr lang="en-US" smtClean="0"/>
              <a:t>9/13/17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E8FE3-1F35-5C49-8B4C-76E5EDEE3F2F}" type="slidenum">
              <a:rPr lang="en-US" smtClean="0"/>
              <a:t>‹#›</a:t>
            </a:fld>
            <a:endParaRPr lang="en-US"/>
          </a:p>
        </p:txBody>
      </p:sp>
    </p:spTree>
    <p:extLst>
      <p:ext uri="{BB962C8B-B14F-4D97-AF65-F5344CB8AC3E}">
        <p14:creationId xmlns:p14="http://schemas.microsoft.com/office/powerpoint/2010/main" val="2140799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mailto:MBMiller@txstate.edu" TargetMode="External"/><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hyperlink" Target="mailto:meadowscenter@txstate.ed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 Id="rId3"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meadowscenter@txstate.edu" TargetMode="External"/><Relationship Id="rId4" Type="http://schemas.openxmlformats.org/officeDocument/2006/relationships/image" Target="../media/image34.emf"/><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meadowscenter@txstate.edu" TargetMode="Externa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53144" cy="6928226"/>
          </a:xfrm>
          <a:prstGeom prst="rect">
            <a:avLst/>
          </a:prstGeom>
        </p:spPr>
      </p:pic>
      <p:sp>
        <p:nvSpPr>
          <p:cNvPr id="7" name="Rectangle 6"/>
          <p:cNvSpPr/>
          <p:nvPr/>
        </p:nvSpPr>
        <p:spPr>
          <a:xfrm>
            <a:off x="4572" y="3621712"/>
            <a:ext cx="9144000" cy="1587849"/>
          </a:xfrm>
          <a:prstGeom prst="rect">
            <a:avLst/>
          </a:prstGeom>
          <a:solidFill>
            <a:schemeClr val="dk1">
              <a:alpha val="6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2567828" y="4635854"/>
            <a:ext cx="4103346" cy="369332"/>
          </a:xfrm>
          <a:prstGeom prst="rect">
            <a:avLst/>
          </a:prstGeom>
          <a:noFill/>
        </p:spPr>
        <p:txBody>
          <a:bodyPr wrap="square" rtlCol="0">
            <a:spAutoFit/>
          </a:bodyPr>
          <a:lstStyle/>
          <a:p>
            <a:pPr algn="ctr"/>
            <a:r>
              <a:rPr lang="en-US" dirty="0" smtClean="0">
                <a:solidFill>
                  <a:srgbClr val="FFFFFF"/>
                </a:solidFill>
                <a:latin typeface="Tw Cen MT Condensed" panose="020B0606020104020203" pitchFamily="34" charset="0"/>
                <a:cs typeface="Univers Light Condensed"/>
              </a:rPr>
              <a:t>RESEARCH | STEWARDSHIP | SERVICE | EDUCATION</a:t>
            </a:r>
            <a:endParaRPr lang="en-US" dirty="0">
              <a:solidFill>
                <a:srgbClr val="FFFFFF"/>
              </a:solidFill>
              <a:latin typeface="Tw Cen MT Condensed" panose="020B0606020104020203" pitchFamily="34" charset="0"/>
              <a:cs typeface="Univers Light Condensed"/>
            </a:endParaRPr>
          </a:p>
        </p:txBody>
      </p:sp>
      <p:sp>
        <p:nvSpPr>
          <p:cNvPr id="2" name="Title 1"/>
          <p:cNvSpPr>
            <a:spLocks noGrp="1"/>
          </p:cNvSpPr>
          <p:nvPr>
            <p:ph type="ctrTitle"/>
          </p:nvPr>
        </p:nvSpPr>
        <p:spPr>
          <a:xfrm>
            <a:off x="178130" y="3734740"/>
            <a:ext cx="8882743" cy="536222"/>
          </a:xfrm>
        </p:spPr>
        <p:txBody>
          <a:bodyPr>
            <a:noAutofit/>
          </a:bodyPr>
          <a:lstStyle/>
          <a:p>
            <a:r>
              <a:rPr lang="en-US" sz="4000" dirty="0" smtClean="0">
                <a:solidFill>
                  <a:schemeClr val="bg1"/>
                </a:solidFill>
                <a:latin typeface="Tw Cen MT Condensed" panose="020B0606020104020203" pitchFamily="34" charset="0"/>
                <a:cs typeface="Univers Light Condensed"/>
              </a:rPr>
              <a:t>THE MEADOWS CENTER FOR WATER AND THE ENVIRONMENT</a:t>
            </a:r>
            <a:endParaRPr lang="en-US" sz="4000" dirty="0">
              <a:solidFill>
                <a:schemeClr val="bg1"/>
              </a:solidFill>
              <a:latin typeface="Tw Cen MT Condensed" panose="020B0606020104020203" pitchFamily="34" charset="0"/>
              <a:cs typeface="Univers Light Condensed"/>
            </a:endParaRPr>
          </a:p>
        </p:txBody>
      </p:sp>
      <p:sp>
        <p:nvSpPr>
          <p:cNvPr id="3" name="Subtitle 2"/>
          <p:cNvSpPr>
            <a:spLocks noGrp="1"/>
          </p:cNvSpPr>
          <p:nvPr>
            <p:ph type="subTitle" idx="1"/>
          </p:nvPr>
        </p:nvSpPr>
        <p:spPr>
          <a:xfrm>
            <a:off x="1419101" y="4205924"/>
            <a:ext cx="6400800" cy="276923"/>
          </a:xfrm>
        </p:spPr>
        <p:txBody>
          <a:bodyPr>
            <a:noAutofit/>
          </a:bodyPr>
          <a:lstStyle/>
          <a:p>
            <a:r>
              <a:rPr lang="en-US" sz="1400" i="1" dirty="0" smtClean="0">
                <a:solidFill>
                  <a:srgbClr val="FFFFFF"/>
                </a:solidFill>
                <a:latin typeface="Baskerville Old Face" panose="02020602080505020303" pitchFamily="18" charset="0"/>
                <a:cs typeface="Univers LT 45 Light Oblique"/>
              </a:rPr>
              <a:t>No natural resource is more important to our future than Water. Water is what we do.</a:t>
            </a:r>
            <a:endParaRPr lang="en-US" sz="1400" i="1" dirty="0">
              <a:solidFill>
                <a:srgbClr val="FFFFFF"/>
              </a:solidFill>
              <a:latin typeface="Baskerville Old Face" panose="02020602080505020303" pitchFamily="18" charset="0"/>
              <a:cs typeface="Univers LT 45 Light Oblique"/>
            </a:endParaRPr>
          </a:p>
        </p:txBody>
      </p:sp>
      <p:pic>
        <p:nvPicPr>
          <p:cNvPr id="4" name="Picture 3" descr="meadows-vertical-txstate-reverse.e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8287" y="5569931"/>
            <a:ext cx="1747426" cy="920242"/>
          </a:xfrm>
          <a:prstGeom prst="rect">
            <a:avLst/>
          </a:prstGeom>
        </p:spPr>
      </p:pic>
      <p:sp>
        <p:nvSpPr>
          <p:cNvPr id="8" name="Slide Number Placeholder 7"/>
          <p:cNvSpPr>
            <a:spLocks noGrp="1"/>
          </p:cNvSpPr>
          <p:nvPr>
            <p:ph type="sldNum" sz="quarter" idx="12"/>
          </p:nvPr>
        </p:nvSpPr>
        <p:spPr/>
        <p:txBody>
          <a:bodyPr/>
          <a:lstStyle/>
          <a:p>
            <a:fld id="{EBCE8FE3-1F35-5C49-8B4C-76E5EDEE3F2F}" type="slidenum">
              <a:rPr lang="en-US" smtClean="0"/>
              <a:t>1</a:t>
            </a:fld>
            <a:endParaRPr lang="en-US"/>
          </a:p>
        </p:txBody>
      </p:sp>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35" y="0"/>
            <a:ext cx="9153144" cy="6928226"/>
          </a:xfrm>
          <a:prstGeom prst="rect">
            <a:avLst/>
          </a:prstGeom>
        </p:spPr>
      </p:pic>
    </p:spTree>
    <p:extLst>
      <p:ext uri="{BB962C8B-B14F-4D97-AF65-F5344CB8AC3E}">
        <p14:creationId xmlns:p14="http://schemas.microsoft.com/office/powerpoint/2010/main" val="707018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BCE8FE3-1F35-5C49-8B4C-76E5EDEE3F2F}" type="slidenum">
              <a:rPr lang="en-US" smtClean="0"/>
              <a:t>10</a:t>
            </a:fld>
            <a:endParaRPr lang="en-US"/>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206" y="84652"/>
            <a:ext cx="9067587" cy="6646348"/>
          </a:xfrm>
          <a:prstGeom prst="rect">
            <a:avLst/>
          </a:prstGeom>
          <a:noFill/>
          <a:ln w="9525">
            <a:noFill/>
            <a:miter lim="800000"/>
            <a:headEnd/>
            <a:tailEnd/>
          </a:ln>
        </p:spPr>
      </p:pic>
    </p:spTree>
    <p:extLst>
      <p:ext uri="{BB962C8B-B14F-4D97-AF65-F5344CB8AC3E}">
        <p14:creationId xmlns:p14="http://schemas.microsoft.com/office/powerpoint/2010/main" val="2363952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1143000"/>
          </a:xfrm>
        </p:spPr>
        <p:txBody>
          <a:bodyPr>
            <a:noAutofit/>
          </a:bodyPr>
          <a:lstStyle/>
          <a:p>
            <a:r>
              <a:rPr lang="en-US" sz="3600" dirty="0" smtClean="0">
                <a:latin typeface="Garamond" panose="02020404030301010803" pitchFamily="18" charset="0"/>
              </a:rPr>
              <a:t>Woodcreek Dam –July 6</a:t>
            </a:r>
            <a:endParaRPr lang="en-US" sz="3600" dirty="0">
              <a:latin typeface="Garamond" panose="02020404030301010803" pitchFamily="18" charset="0"/>
            </a:endParaRPr>
          </a:p>
        </p:txBody>
      </p:sp>
      <p:sp>
        <p:nvSpPr>
          <p:cNvPr id="3" name="Content Placeholder 2"/>
          <p:cNvSpPr>
            <a:spLocks noGrp="1"/>
          </p:cNvSpPr>
          <p:nvPr>
            <p:ph idx="1"/>
          </p:nvPr>
        </p:nvSpPr>
        <p:spPr>
          <a:xfrm>
            <a:off x="185738" y="942975"/>
            <a:ext cx="8658225" cy="5130432"/>
          </a:xfrm>
        </p:spPr>
        <p:txBody>
          <a:bodyPr>
            <a:normAutofit/>
          </a:bodyPr>
          <a:lstStyle/>
          <a:p>
            <a:pPr marL="0" indent="0">
              <a:buNone/>
            </a:pPr>
            <a:r>
              <a:rPr lang="en-US" sz="2800" dirty="0" smtClean="0">
                <a:latin typeface="Garamond" panose="02020404030301010803" pitchFamily="18" charset="0"/>
              </a:rPr>
              <a:t>HTGCD, Meadows Center &amp; Aqua Texas staff site visit. </a:t>
            </a:r>
          </a:p>
          <a:p>
            <a:r>
              <a:rPr lang="en-US" sz="2400" dirty="0">
                <a:latin typeface="Garamond" panose="02020404030301010803" pitchFamily="18" charset="0"/>
              </a:rPr>
              <a:t>C</a:t>
            </a:r>
            <a:r>
              <a:rPr lang="en-US" sz="2400" dirty="0" smtClean="0">
                <a:latin typeface="Garamond" panose="02020404030301010803" pitchFamily="18" charset="0"/>
              </a:rPr>
              <a:t>ollapse feature 5 </a:t>
            </a:r>
            <a:r>
              <a:rPr lang="en-US" sz="2400" dirty="0" err="1" smtClean="0">
                <a:latin typeface="Garamond" panose="02020404030301010803" pitchFamily="18" charset="0"/>
              </a:rPr>
              <a:t>ft</a:t>
            </a:r>
            <a:r>
              <a:rPr lang="en-US" sz="2400" dirty="0" smtClean="0">
                <a:latin typeface="Garamond" panose="02020404030301010803" pitchFamily="18" charset="0"/>
              </a:rPr>
              <a:t> upstream from the dam</a:t>
            </a:r>
          </a:p>
          <a:p>
            <a:pPr marL="0" indent="0">
              <a:buNone/>
            </a:pPr>
            <a:endParaRPr lang="en-US" sz="600" dirty="0" smtClean="0">
              <a:latin typeface="Garamond" panose="02020404030301010803" pitchFamily="18" charset="0"/>
            </a:endParaRPr>
          </a:p>
          <a:p>
            <a:r>
              <a:rPr lang="en-US" sz="2400" dirty="0" smtClean="0">
                <a:latin typeface="Garamond" panose="02020404030301010803" pitchFamily="18" charset="0"/>
              </a:rPr>
              <a:t>3 </a:t>
            </a:r>
            <a:r>
              <a:rPr lang="en-US" sz="2400" dirty="0">
                <a:latin typeface="Garamond" panose="02020404030301010803" pitchFamily="18" charset="0"/>
              </a:rPr>
              <a:t>iron sewage pipes </a:t>
            </a:r>
            <a:r>
              <a:rPr lang="en-US" sz="2400" dirty="0" smtClean="0">
                <a:latin typeface="Garamond" panose="02020404030301010803" pitchFamily="18" charset="0"/>
              </a:rPr>
              <a:t>underneath dam, operated </a:t>
            </a:r>
            <a:r>
              <a:rPr lang="en-US" sz="2400" dirty="0">
                <a:latin typeface="Garamond" panose="02020404030301010803" pitchFamily="18" charset="0"/>
              </a:rPr>
              <a:t>by Aqua </a:t>
            </a:r>
            <a:r>
              <a:rPr lang="en-US" sz="2400" dirty="0" smtClean="0">
                <a:latin typeface="Garamond" panose="02020404030301010803" pitchFamily="18" charset="0"/>
              </a:rPr>
              <a:t>Texas (1 decommissioned)</a:t>
            </a:r>
          </a:p>
          <a:p>
            <a:pPr marL="0" indent="0">
              <a:buNone/>
            </a:pPr>
            <a:endParaRPr lang="en-US" sz="600" dirty="0" smtClean="0">
              <a:latin typeface="Garamond" panose="02020404030301010803" pitchFamily="18" charset="0"/>
            </a:endParaRPr>
          </a:p>
          <a:p>
            <a:r>
              <a:rPr lang="en-US" sz="2400" dirty="0">
                <a:latin typeface="Garamond" panose="02020404030301010803" pitchFamily="18" charset="0"/>
              </a:rPr>
              <a:t>C</a:t>
            </a:r>
            <a:r>
              <a:rPr lang="en-US" sz="2400" dirty="0" smtClean="0">
                <a:latin typeface="Garamond" panose="02020404030301010803" pitchFamily="18" charset="0"/>
              </a:rPr>
              <a:t>apful </a:t>
            </a:r>
            <a:r>
              <a:rPr lang="en-US" sz="2400" dirty="0">
                <a:latin typeface="Garamond" panose="02020404030301010803" pitchFamily="18" charset="0"/>
              </a:rPr>
              <a:t>of </a:t>
            </a:r>
            <a:r>
              <a:rPr lang="en-US" sz="2400" dirty="0" smtClean="0">
                <a:latin typeface="Garamond" panose="02020404030301010803" pitchFamily="18" charset="0"/>
              </a:rPr>
              <a:t>dye poured </a:t>
            </a:r>
            <a:r>
              <a:rPr lang="en-US" sz="2400" dirty="0">
                <a:latin typeface="Garamond" panose="02020404030301010803" pitchFamily="18" charset="0"/>
              </a:rPr>
              <a:t>upstream of the </a:t>
            </a:r>
            <a:r>
              <a:rPr lang="en-US" sz="2400" dirty="0" smtClean="0">
                <a:latin typeface="Garamond" panose="02020404030301010803" pitchFamily="18" charset="0"/>
              </a:rPr>
              <a:t>feature. After 30 </a:t>
            </a:r>
            <a:r>
              <a:rPr lang="en-US" sz="2400" dirty="0">
                <a:latin typeface="Garamond" panose="02020404030301010803" pitchFamily="18" charset="0"/>
              </a:rPr>
              <a:t>seconds </a:t>
            </a:r>
            <a:r>
              <a:rPr lang="en-US" sz="2400" dirty="0" smtClean="0">
                <a:latin typeface="Garamond" panose="02020404030301010803" pitchFamily="18" charset="0"/>
              </a:rPr>
              <a:t>dye emerged into </a:t>
            </a:r>
            <a:r>
              <a:rPr lang="en-US" sz="2400" dirty="0">
                <a:latin typeface="Garamond" panose="02020404030301010803" pitchFamily="18" charset="0"/>
              </a:rPr>
              <a:t>pool on </a:t>
            </a:r>
            <a:r>
              <a:rPr lang="en-US" sz="2400" dirty="0" smtClean="0">
                <a:latin typeface="Garamond" panose="02020404030301010803" pitchFamily="18" charset="0"/>
              </a:rPr>
              <a:t>downstream </a:t>
            </a:r>
            <a:r>
              <a:rPr lang="en-US" sz="2400" dirty="0">
                <a:latin typeface="Garamond" panose="02020404030301010803" pitchFamily="18" charset="0"/>
              </a:rPr>
              <a:t>side of the </a:t>
            </a:r>
            <a:r>
              <a:rPr lang="en-US" sz="2400" dirty="0" smtClean="0">
                <a:latin typeface="Garamond" panose="02020404030301010803" pitchFamily="18" charset="0"/>
              </a:rPr>
              <a:t>dam in 2 locations</a:t>
            </a:r>
          </a:p>
          <a:p>
            <a:pPr marL="0" indent="0">
              <a:buNone/>
            </a:pPr>
            <a:endParaRPr lang="en-US" sz="600" dirty="0" smtClean="0">
              <a:latin typeface="Garamond" panose="02020404030301010803" pitchFamily="18" charset="0"/>
            </a:endParaRPr>
          </a:p>
          <a:p>
            <a:r>
              <a:rPr lang="en-US" sz="2400" dirty="0" smtClean="0">
                <a:latin typeface="Garamond" panose="02020404030301010803" pitchFamily="18" charset="0"/>
              </a:rPr>
              <a:t>Likely </a:t>
            </a:r>
            <a:r>
              <a:rPr lang="en-US" sz="2400" dirty="0">
                <a:latin typeface="Garamond" panose="02020404030301010803" pitchFamily="18" charset="0"/>
              </a:rPr>
              <a:t>result of structural damage (undermining of the dam) </a:t>
            </a:r>
            <a:r>
              <a:rPr lang="en-US" sz="2400" dirty="0" smtClean="0">
                <a:latin typeface="Garamond" panose="02020404030301010803" pitchFamily="18" charset="0"/>
              </a:rPr>
              <a:t>allowing </a:t>
            </a:r>
            <a:r>
              <a:rPr lang="en-US" sz="2400" dirty="0">
                <a:latin typeface="Garamond" panose="02020404030301010803" pitchFamily="18" charset="0"/>
              </a:rPr>
              <a:t>water from </a:t>
            </a:r>
            <a:r>
              <a:rPr lang="en-US" sz="2400" dirty="0" smtClean="0">
                <a:latin typeface="Garamond" panose="02020404030301010803" pitchFamily="18" charset="0"/>
              </a:rPr>
              <a:t>to </a:t>
            </a:r>
            <a:r>
              <a:rPr lang="en-US" sz="2400" dirty="0">
                <a:latin typeface="Garamond" panose="02020404030301010803" pitchFamily="18" charset="0"/>
              </a:rPr>
              <a:t>flow underneath </a:t>
            </a:r>
            <a:r>
              <a:rPr lang="en-US" sz="2400" dirty="0" smtClean="0">
                <a:latin typeface="Garamond" panose="02020404030301010803" pitchFamily="18" charset="0"/>
              </a:rPr>
              <a:t>dam </a:t>
            </a:r>
            <a:r>
              <a:rPr lang="en-US" sz="2400" dirty="0">
                <a:latin typeface="Garamond" panose="02020404030301010803" pitchFamily="18" charset="0"/>
              </a:rPr>
              <a:t>rather than pooling behind </a:t>
            </a:r>
            <a:r>
              <a:rPr lang="en-US" sz="2400" dirty="0" smtClean="0">
                <a:latin typeface="Garamond" panose="02020404030301010803" pitchFamily="18" charset="0"/>
              </a:rPr>
              <a:t>it</a:t>
            </a:r>
          </a:p>
          <a:p>
            <a:pPr marL="0" indent="0">
              <a:buNone/>
            </a:pPr>
            <a:endParaRPr lang="en-US" sz="600" dirty="0" smtClean="0">
              <a:latin typeface="Garamond" panose="02020404030301010803" pitchFamily="18" charset="0"/>
            </a:endParaRPr>
          </a:p>
          <a:p>
            <a:r>
              <a:rPr lang="en-US" sz="2400" dirty="0" smtClean="0">
                <a:latin typeface="Garamond" panose="02020404030301010803" pitchFamily="18" charset="0"/>
              </a:rPr>
              <a:t>Contacted County, Woodcreek, TCEQ, TPWD, GBRA, HTGCD, Aqua TX, WVWA, POA and others</a:t>
            </a:r>
          </a:p>
          <a:p>
            <a:pPr marL="0" indent="0">
              <a:buNone/>
            </a:pPr>
            <a:endParaRPr lang="en-US" sz="1800" dirty="0" smtClean="0">
              <a:latin typeface="Garamond" panose="02020404030301010803" pitchFamily="18" charset="0"/>
            </a:endParaRPr>
          </a:p>
          <a:p>
            <a:pPr lvl="1"/>
            <a:endParaRPr lang="en-US" altLang="en-US" sz="1800" dirty="0">
              <a:latin typeface="Garamond" panose="02020404030301010803" pitchFamily="18" charset="0"/>
            </a:endParaRP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11</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4144578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71776" y="274638"/>
            <a:ext cx="8400447" cy="6298181"/>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12</a:t>
            </a:fld>
            <a:endParaRPr lang="en-US"/>
          </a:p>
        </p:txBody>
      </p:sp>
    </p:spTree>
    <p:extLst>
      <p:ext uri="{BB962C8B-B14F-4D97-AF65-F5344CB8AC3E}">
        <p14:creationId xmlns:p14="http://schemas.microsoft.com/office/powerpoint/2010/main" val="41957415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614363" y="380033"/>
            <a:ext cx="7968423" cy="5976317"/>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13</a:t>
            </a:fld>
            <a:endParaRPr lang="en-US"/>
          </a:p>
        </p:txBody>
      </p:sp>
    </p:spTree>
    <p:extLst>
      <p:ext uri="{BB962C8B-B14F-4D97-AF65-F5344CB8AC3E}">
        <p14:creationId xmlns:p14="http://schemas.microsoft.com/office/powerpoint/2010/main" val="701133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00661" y="274638"/>
            <a:ext cx="8942677" cy="5964857"/>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14</a:t>
            </a:fld>
            <a:endParaRPr lang="en-US"/>
          </a:p>
        </p:txBody>
      </p:sp>
    </p:spTree>
    <p:extLst>
      <p:ext uri="{BB962C8B-B14F-4D97-AF65-F5344CB8AC3E}">
        <p14:creationId xmlns:p14="http://schemas.microsoft.com/office/powerpoint/2010/main" val="1305933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BCE8FE3-1F35-5C49-8B4C-76E5EDEE3F2F}" type="slidenum">
              <a:rPr lang="en-US" smtClean="0"/>
              <a:t>15</a:t>
            </a:fld>
            <a:endParaRPr lang="en-US"/>
          </a:p>
        </p:txBody>
      </p:sp>
      <p:pic>
        <p:nvPicPr>
          <p:cNvPr id="5" name="Picture 4"/>
          <p:cNvPicPr/>
          <p:nvPr/>
        </p:nvPicPr>
        <p:blipFill>
          <a:blip r:embed="rId2" cstate="email">
            <a:extLst>
              <a:ext uri="{28A0092B-C50C-407E-A947-70E740481C1C}">
                <a14:useLocalDpi xmlns:a14="http://schemas.microsoft.com/office/drawing/2010/main"/>
              </a:ext>
            </a:extLst>
          </a:blip>
          <a:stretch>
            <a:fillRect/>
          </a:stretch>
        </p:blipFill>
        <p:spPr>
          <a:xfrm>
            <a:off x="228600" y="274638"/>
            <a:ext cx="8686799" cy="6081712"/>
          </a:xfrm>
          <a:prstGeom prst="rect">
            <a:avLst/>
          </a:prstGeom>
        </p:spPr>
      </p:pic>
    </p:spTree>
    <p:extLst>
      <p:ext uri="{BB962C8B-B14F-4D97-AF65-F5344CB8AC3E}">
        <p14:creationId xmlns:p14="http://schemas.microsoft.com/office/powerpoint/2010/main" val="35578704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1143000"/>
          </a:xfrm>
        </p:spPr>
        <p:txBody>
          <a:bodyPr>
            <a:noAutofit/>
          </a:bodyPr>
          <a:lstStyle/>
          <a:p>
            <a:r>
              <a:rPr lang="en-US" sz="3600" dirty="0" smtClean="0">
                <a:latin typeface="Garamond" panose="02020404030301010803" pitchFamily="18" charset="0"/>
              </a:rPr>
              <a:t>Woodcreek Dam - July 17th</a:t>
            </a:r>
            <a:endParaRPr lang="en-US" sz="3600" dirty="0">
              <a:latin typeface="Garamond" panose="02020404030301010803" pitchFamily="18" charset="0"/>
            </a:endParaRPr>
          </a:p>
        </p:txBody>
      </p:sp>
      <p:sp>
        <p:nvSpPr>
          <p:cNvPr id="3" name="Content Placeholder 2"/>
          <p:cNvSpPr>
            <a:spLocks noGrp="1"/>
          </p:cNvSpPr>
          <p:nvPr>
            <p:ph idx="1"/>
          </p:nvPr>
        </p:nvSpPr>
        <p:spPr>
          <a:xfrm>
            <a:off x="242887" y="1382770"/>
            <a:ext cx="8658225" cy="4953253"/>
          </a:xfrm>
        </p:spPr>
        <p:txBody>
          <a:bodyPr>
            <a:normAutofit/>
          </a:bodyPr>
          <a:lstStyle/>
          <a:p>
            <a:r>
              <a:rPr lang="en-US" sz="2800" dirty="0" smtClean="0">
                <a:latin typeface="Garamond" panose="02020404030301010803" pitchFamily="18" charset="0"/>
              </a:rPr>
              <a:t>County acting as lead, Meadows Center providing support and compiling information </a:t>
            </a:r>
          </a:p>
          <a:p>
            <a:pPr marL="0" indent="0">
              <a:buNone/>
            </a:pPr>
            <a:endParaRPr lang="en-US" sz="1200" dirty="0" smtClean="0">
              <a:latin typeface="Garamond" panose="02020404030301010803" pitchFamily="18" charset="0"/>
            </a:endParaRPr>
          </a:p>
          <a:p>
            <a:r>
              <a:rPr lang="en-US" sz="2800" dirty="0" smtClean="0">
                <a:latin typeface="Garamond" panose="02020404030301010803" pitchFamily="18" charset="0"/>
              </a:rPr>
              <a:t>County working with dam owner</a:t>
            </a:r>
          </a:p>
          <a:p>
            <a:pPr marL="0" indent="0">
              <a:buNone/>
            </a:pPr>
            <a:endParaRPr lang="en-US" sz="1200" dirty="0" smtClean="0">
              <a:latin typeface="Garamond" panose="02020404030301010803" pitchFamily="18" charset="0"/>
            </a:endParaRPr>
          </a:p>
          <a:p>
            <a:r>
              <a:rPr lang="en-US" sz="2800" dirty="0" smtClean="0">
                <a:latin typeface="Garamond" panose="02020404030301010803" pitchFamily="18" charset="0"/>
              </a:rPr>
              <a:t>Very limited availability of records for dam</a:t>
            </a:r>
          </a:p>
          <a:p>
            <a:pPr marL="0" indent="0">
              <a:buNone/>
            </a:pPr>
            <a:endParaRPr lang="en-US" sz="1200" dirty="0">
              <a:latin typeface="Garamond" panose="02020404030301010803" pitchFamily="18" charset="0"/>
            </a:endParaRPr>
          </a:p>
          <a:p>
            <a:r>
              <a:rPr lang="en-US" sz="2800" dirty="0" smtClean="0">
                <a:latin typeface="Garamond" panose="02020404030301010803" pitchFamily="18" charset="0"/>
              </a:rPr>
              <a:t>2 sampling events – bacteria well below standard at all sites</a:t>
            </a:r>
          </a:p>
          <a:p>
            <a:pPr marL="0" indent="0">
              <a:buNone/>
            </a:pPr>
            <a:endParaRPr lang="en-US" sz="1200" dirty="0" smtClean="0">
              <a:latin typeface="Garamond" panose="02020404030301010803" pitchFamily="18" charset="0"/>
            </a:endParaRPr>
          </a:p>
          <a:p>
            <a:r>
              <a:rPr lang="en-US" sz="2800" dirty="0" smtClean="0">
                <a:latin typeface="Garamond" panose="02020404030301010803" pitchFamily="18" charset="0"/>
              </a:rPr>
              <a:t>TCEQ, GBRA, HTGCD – no jurisdiction, TPWD prepared to assist if a spill occurs </a:t>
            </a:r>
            <a:endParaRPr lang="en-US" sz="2800" dirty="0">
              <a:latin typeface="Garamond" panose="02020404030301010803" pitchFamily="18" charset="0"/>
            </a:endParaRPr>
          </a:p>
          <a:p>
            <a:endParaRPr lang="en-US" sz="2800" dirty="0" smtClean="0">
              <a:latin typeface="Garamond" panose="02020404030301010803" pitchFamily="18" charset="0"/>
            </a:endParaRPr>
          </a:p>
          <a:p>
            <a:pPr marL="0" indent="0">
              <a:buNone/>
            </a:pPr>
            <a:endParaRPr lang="en-US" sz="1200" dirty="0" smtClean="0">
              <a:latin typeface="Garamond" panose="02020404030301010803" pitchFamily="18" charset="0"/>
            </a:endParaRPr>
          </a:p>
          <a:p>
            <a:pPr lvl="1"/>
            <a:endParaRPr lang="en-US" altLang="en-US" sz="1800" dirty="0">
              <a:latin typeface="Garamond" panose="02020404030301010803" pitchFamily="18" charset="0"/>
            </a:endParaRP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16</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2704763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1143000"/>
          </a:xfrm>
        </p:spPr>
        <p:txBody>
          <a:bodyPr>
            <a:noAutofit/>
          </a:bodyPr>
          <a:lstStyle/>
          <a:p>
            <a:r>
              <a:rPr lang="en-US" sz="3600" dirty="0" smtClean="0">
                <a:latin typeface="Garamond" panose="02020404030301010803" pitchFamily="18" charset="0"/>
              </a:rPr>
              <a:t>Woodcreek Dam - July 17th</a:t>
            </a:r>
            <a:endParaRPr lang="en-US" sz="3600" dirty="0">
              <a:latin typeface="Garamond" panose="02020404030301010803" pitchFamily="18" charset="0"/>
            </a:endParaRPr>
          </a:p>
        </p:txBody>
      </p:sp>
      <p:sp>
        <p:nvSpPr>
          <p:cNvPr id="3" name="Content Placeholder 2"/>
          <p:cNvSpPr>
            <a:spLocks noGrp="1"/>
          </p:cNvSpPr>
          <p:nvPr>
            <p:ph idx="1"/>
          </p:nvPr>
        </p:nvSpPr>
        <p:spPr>
          <a:xfrm>
            <a:off x="185738" y="1140822"/>
            <a:ext cx="8658225" cy="4953253"/>
          </a:xfrm>
        </p:spPr>
        <p:txBody>
          <a:bodyPr>
            <a:normAutofit/>
          </a:bodyPr>
          <a:lstStyle/>
          <a:p>
            <a:pPr marL="0" indent="0">
              <a:buNone/>
            </a:pPr>
            <a:endParaRPr lang="en-US" sz="1200" dirty="0" smtClean="0">
              <a:latin typeface="Garamond" panose="02020404030301010803" pitchFamily="18" charset="0"/>
            </a:endParaRPr>
          </a:p>
          <a:p>
            <a:pPr marL="0" indent="0">
              <a:buNone/>
            </a:pPr>
            <a:r>
              <a:rPr lang="en-US" sz="2800" dirty="0" smtClean="0">
                <a:latin typeface="Garamond" panose="02020404030301010803" pitchFamily="18" charset="0"/>
              </a:rPr>
              <a:t>From </a:t>
            </a:r>
            <a:r>
              <a:rPr lang="en-US" sz="2800" dirty="0">
                <a:latin typeface="Garamond" panose="02020404030301010803" pitchFamily="18" charset="0"/>
              </a:rPr>
              <a:t>TPWD: “Most of the Cypress Creek channel between Jacob’s Well and the confluence with the Blanco River is state-owned, and the creek is considered navigable, the state has an interest in activity involving the channel. Typically, a sand &amp; gravel permit from TPWD and an easement from the General Land Office would be required for disturbance within the channel or for disturbing or removing sedimentary material within the channel, including for repair or placement of structures within the channel.”</a:t>
            </a:r>
            <a:endParaRPr lang="en-US" sz="1800" dirty="0" smtClean="0">
              <a:latin typeface="Garamond" panose="02020404030301010803" pitchFamily="18" charset="0"/>
            </a:endParaRPr>
          </a:p>
          <a:p>
            <a:pPr lvl="1"/>
            <a:endParaRPr lang="en-US" altLang="en-US" sz="1800" dirty="0">
              <a:latin typeface="Garamond" panose="02020404030301010803" pitchFamily="18" charset="0"/>
            </a:endParaRP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17</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466741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1143000"/>
          </a:xfrm>
        </p:spPr>
        <p:txBody>
          <a:bodyPr>
            <a:noAutofit/>
          </a:bodyPr>
          <a:lstStyle/>
          <a:p>
            <a:r>
              <a:rPr lang="en-US" sz="3600" dirty="0" smtClean="0">
                <a:latin typeface="Garamond" panose="02020404030301010803" pitchFamily="18" charset="0"/>
              </a:rPr>
              <a:t>Woodcreek Dam - July 23rd-25th</a:t>
            </a:r>
            <a:endParaRPr lang="en-US" sz="3600" dirty="0">
              <a:latin typeface="Garamond" panose="02020404030301010803" pitchFamily="18" charset="0"/>
            </a:endParaRPr>
          </a:p>
        </p:txBody>
      </p:sp>
      <p:sp>
        <p:nvSpPr>
          <p:cNvPr id="3" name="Content Placeholder 2"/>
          <p:cNvSpPr>
            <a:spLocks noGrp="1"/>
          </p:cNvSpPr>
          <p:nvPr>
            <p:ph idx="1"/>
          </p:nvPr>
        </p:nvSpPr>
        <p:spPr>
          <a:xfrm>
            <a:off x="185738" y="1264816"/>
            <a:ext cx="8658225" cy="4953253"/>
          </a:xfrm>
        </p:spPr>
        <p:txBody>
          <a:bodyPr>
            <a:normAutofit fontScale="92500" lnSpcReduction="20000"/>
          </a:bodyPr>
          <a:lstStyle/>
          <a:p>
            <a:r>
              <a:rPr lang="en-US" sz="2800" dirty="0" smtClean="0">
                <a:latin typeface="Garamond" panose="02020404030301010803" pitchFamily="18" charset="0"/>
              </a:rPr>
              <a:t>Report of small hole downstream side of dam and individuals dumping additional gravel, concrete </a:t>
            </a:r>
            <a:r>
              <a:rPr lang="en-US" sz="2800" dirty="0" err="1" smtClean="0">
                <a:latin typeface="Garamond" panose="02020404030301010803" pitchFamily="18" charset="0"/>
              </a:rPr>
              <a:t>etc</a:t>
            </a:r>
            <a:r>
              <a:rPr lang="en-US" sz="2800" dirty="0" smtClean="0">
                <a:latin typeface="Garamond" panose="02020404030301010803" pitchFamily="18" charset="0"/>
              </a:rPr>
              <a:t> in upstream collapse</a:t>
            </a:r>
          </a:p>
          <a:p>
            <a:pPr marL="0" indent="0">
              <a:buNone/>
            </a:pPr>
            <a:endParaRPr lang="en-US" sz="1100" dirty="0" smtClean="0">
              <a:latin typeface="Garamond" panose="02020404030301010803" pitchFamily="18" charset="0"/>
            </a:endParaRPr>
          </a:p>
          <a:p>
            <a:r>
              <a:rPr lang="en-US" sz="2800" dirty="0" smtClean="0">
                <a:latin typeface="Garamond" panose="02020404030301010803" pitchFamily="18" charset="0"/>
              </a:rPr>
              <a:t>Samples collected upstream – low levels of bacteria consistent with prior sampling and expected/historic levels</a:t>
            </a:r>
          </a:p>
          <a:p>
            <a:pPr marL="0" indent="0">
              <a:buNone/>
            </a:pPr>
            <a:endParaRPr lang="en-US" sz="1100" dirty="0" smtClean="0">
              <a:latin typeface="Garamond" panose="02020404030301010803" pitchFamily="18" charset="0"/>
            </a:endParaRPr>
          </a:p>
          <a:p>
            <a:r>
              <a:rPr lang="en-US" sz="2800" dirty="0">
                <a:latin typeface="Garamond" panose="02020404030301010803" pitchFamily="18" charset="0"/>
              </a:rPr>
              <a:t>Sample </a:t>
            </a:r>
            <a:r>
              <a:rPr lang="en-US" sz="2800" dirty="0" smtClean="0">
                <a:latin typeface="Garamond" panose="02020404030301010803" pitchFamily="18" charset="0"/>
              </a:rPr>
              <a:t>of water </a:t>
            </a:r>
            <a:r>
              <a:rPr lang="en-US" sz="2800" dirty="0">
                <a:latin typeface="Garamond" panose="02020404030301010803" pitchFamily="18" charset="0"/>
              </a:rPr>
              <a:t>being discharged out of a small hole on the downstream side of the </a:t>
            </a:r>
            <a:r>
              <a:rPr lang="en-US" sz="2800" dirty="0" smtClean="0">
                <a:latin typeface="Garamond" panose="02020404030301010803" pitchFamily="18" charset="0"/>
              </a:rPr>
              <a:t>dam – very high results (too numerous to count ~ 2000 CFU/mL</a:t>
            </a:r>
            <a:endParaRPr lang="en-US" sz="1300" dirty="0" smtClean="0">
              <a:latin typeface="Garamond" panose="02020404030301010803" pitchFamily="18" charset="0"/>
            </a:endParaRPr>
          </a:p>
          <a:p>
            <a:pPr marL="0" indent="0">
              <a:buNone/>
            </a:pPr>
            <a:endParaRPr lang="en-US" sz="1100" dirty="0">
              <a:latin typeface="Garamond" panose="02020404030301010803" pitchFamily="18" charset="0"/>
            </a:endParaRPr>
          </a:p>
          <a:p>
            <a:r>
              <a:rPr lang="en-US" sz="2800" dirty="0">
                <a:latin typeface="Garamond" panose="02020404030301010803" pitchFamily="18" charset="0"/>
              </a:rPr>
              <a:t>Requested additional input from </a:t>
            </a:r>
            <a:r>
              <a:rPr lang="en-US" sz="2800" dirty="0" smtClean="0">
                <a:latin typeface="Garamond" panose="02020404030301010803" pitchFamily="18" charset="0"/>
              </a:rPr>
              <a:t>TCEQ, advised community not to swim until more comprehensive testing could be done</a:t>
            </a:r>
          </a:p>
          <a:p>
            <a:pPr marL="0" indent="0">
              <a:buNone/>
            </a:pPr>
            <a:endParaRPr lang="en-US" sz="1100" dirty="0" smtClean="0">
              <a:latin typeface="Garamond" panose="02020404030301010803" pitchFamily="18" charset="0"/>
            </a:endParaRPr>
          </a:p>
          <a:p>
            <a:r>
              <a:rPr lang="en-US" sz="2800" dirty="0" smtClean="0">
                <a:latin typeface="Garamond" panose="02020404030301010803" pitchFamily="18" charset="0"/>
              </a:rPr>
              <a:t>Reported to County, County sampled at multiple downstream sites, Aqua reported no signs of pipe leakage to County</a:t>
            </a:r>
          </a:p>
          <a:p>
            <a:endParaRPr lang="en-US" sz="1400" dirty="0" smtClean="0">
              <a:latin typeface="Garamond" panose="02020404030301010803" pitchFamily="18" charset="0"/>
            </a:endParaRPr>
          </a:p>
          <a:p>
            <a:pPr lvl="1"/>
            <a:endParaRPr lang="en-US" altLang="en-US" sz="1800" dirty="0">
              <a:latin typeface="Garamond" panose="02020404030301010803" pitchFamily="18" charset="0"/>
            </a:endParaRP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18</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765065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347662" y="462482"/>
            <a:ext cx="4071938" cy="5362302"/>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19</a:t>
            </a:fld>
            <a:endParaRPr lang="en-US"/>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593430" y="1285875"/>
            <a:ext cx="4321969" cy="5070475"/>
          </a:xfrm>
          <a:prstGeom prst="rect">
            <a:avLst/>
          </a:prstGeom>
        </p:spPr>
      </p:pic>
    </p:spTree>
    <p:extLst>
      <p:ext uri="{BB962C8B-B14F-4D97-AF65-F5344CB8AC3E}">
        <p14:creationId xmlns:p14="http://schemas.microsoft.com/office/powerpoint/2010/main" val="3991729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300dpi_cover.tif"/>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36525"/>
            <a:ext cx="9291645" cy="6858000"/>
          </a:xfrm>
          <a:prstGeom prst="rect">
            <a:avLst/>
          </a:prstGeom>
        </p:spPr>
      </p:pic>
      <p:sp>
        <p:nvSpPr>
          <p:cNvPr id="7" name="Rectangle 6"/>
          <p:cNvSpPr/>
          <p:nvPr/>
        </p:nvSpPr>
        <p:spPr>
          <a:xfrm>
            <a:off x="-143306" y="4279004"/>
            <a:ext cx="9287306" cy="966317"/>
          </a:xfrm>
          <a:prstGeom prst="rect">
            <a:avLst/>
          </a:prstGeom>
          <a:solidFill>
            <a:schemeClr val="dk1">
              <a:alpha val="64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1871663" y="4920369"/>
            <a:ext cx="5686425" cy="276999"/>
          </a:xfrm>
          <a:prstGeom prst="rect">
            <a:avLst/>
          </a:prstGeom>
          <a:noFill/>
        </p:spPr>
        <p:txBody>
          <a:bodyPr wrap="square" rtlCol="0">
            <a:spAutoFit/>
          </a:bodyPr>
          <a:lstStyle/>
          <a:p>
            <a:pPr algn="ctr"/>
            <a:r>
              <a:rPr lang="en-US" sz="1200" dirty="0" smtClean="0">
                <a:solidFill>
                  <a:srgbClr val="FFFFFF"/>
                </a:solidFill>
                <a:latin typeface="Univers Light Condensed"/>
                <a:cs typeface="Univers Light Condensed"/>
              </a:rPr>
              <a:t>RESEARCH | STEWARDSHIP | SERVICE | EDUCATION | SERVICE </a:t>
            </a:r>
            <a:endParaRPr lang="en-US" sz="1200" dirty="0">
              <a:solidFill>
                <a:srgbClr val="FFFFFF"/>
              </a:solidFill>
              <a:latin typeface="Univers Light Condensed"/>
              <a:cs typeface="Univers Light Condensed"/>
            </a:endParaRPr>
          </a:p>
        </p:txBody>
      </p:sp>
      <p:sp>
        <p:nvSpPr>
          <p:cNvPr id="2" name="Title 1"/>
          <p:cNvSpPr>
            <a:spLocks noGrp="1"/>
          </p:cNvSpPr>
          <p:nvPr>
            <p:ph type="ctrTitle"/>
          </p:nvPr>
        </p:nvSpPr>
        <p:spPr>
          <a:xfrm>
            <a:off x="914400" y="1603280"/>
            <a:ext cx="7772400" cy="536222"/>
          </a:xfrm>
        </p:spPr>
        <p:txBody>
          <a:bodyPr>
            <a:noAutofit/>
          </a:bodyPr>
          <a:lstStyle/>
          <a:p>
            <a:r>
              <a:rPr lang="en-US" sz="3200" dirty="0" smtClean="0">
                <a:solidFill>
                  <a:schemeClr val="bg1"/>
                </a:solidFill>
                <a:latin typeface="Univers Light Condensed"/>
                <a:cs typeface="Univers Light Condensed"/>
              </a:rPr>
              <a:t/>
            </a:r>
            <a:br>
              <a:rPr lang="en-US" sz="3200" dirty="0" smtClean="0">
                <a:solidFill>
                  <a:schemeClr val="bg1"/>
                </a:solidFill>
                <a:latin typeface="Univers Light Condensed"/>
                <a:cs typeface="Univers Light Condensed"/>
              </a:rPr>
            </a:br>
            <a:r>
              <a:rPr lang="en-US" sz="3200" dirty="0" smtClean="0">
                <a:solidFill>
                  <a:schemeClr val="bg1"/>
                </a:solidFill>
                <a:latin typeface="Univers Light Condensed"/>
                <a:cs typeface="Univers Light Condensed"/>
              </a:rPr>
              <a:t/>
            </a:r>
            <a:br>
              <a:rPr lang="en-US" sz="3200" dirty="0" smtClean="0">
                <a:solidFill>
                  <a:schemeClr val="bg1"/>
                </a:solidFill>
                <a:latin typeface="Univers Light Condensed"/>
                <a:cs typeface="Univers Light Condensed"/>
              </a:rPr>
            </a:br>
            <a:r>
              <a:rPr lang="en-US" sz="3200" dirty="0">
                <a:solidFill>
                  <a:schemeClr val="bg1"/>
                </a:solidFill>
                <a:latin typeface="Univers Light Condensed"/>
                <a:cs typeface="Univers Light Condensed"/>
              </a:rPr>
              <a:t/>
            </a:r>
            <a:br>
              <a:rPr lang="en-US" sz="3200" dirty="0">
                <a:solidFill>
                  <a:schemeClr val="bg1"/>
                </a:solidFill>
                <a:latin typeface="Univers Light Condensed"/>
                <a:cs typeface="Univers Light Condensed"/>
              </a:rPr>
            </a:br>
            <a:r>
              <a:rPr lang="en-US" sz="3200" dirty="0">
                <a:solidFill>
                  <a:schemeClr val="bg1"/>
                </a:solidFill>
                <a:latin typeface="Garamond" panose="02020404030301010803" pitchFamily="18" charset="0"/>
                <a:cs typeface="Univers Light Condensed"/>
              </a:rPr>
              <a:t>Dr. Andrew </a:t>
            </a:r>
            <a:r>
              <a:rPr lang="en-US" sz="3200" dirty="0" err="1" smtClean="0">
                <a:solidFill>
                  <a:schemeClr val="bg1"/>
                </a:solidFill>
                <a:latin typeface="Garamond" panose="02020404030301010803" pitchFamily="18" charset="0"/>
                <a:cs typeface="Univers Light Condensed"/>
              </a:rPr>
              <a:t>Sansom</a:t>
            </a:r>
            <a:r>
              <a:rPr lang="en-US" sz="3200" dirty="0" smtClean="0">
                <a:solidFill>
                  <a:schemeClr val="bg1"/>
                </a:solidFill>
                <a:latin typeface="Garamond" panose="02020404030301010803" pitchFamily="18" charset="0"/>
                <a:cs typeface="Univers Light Condensed"/>
              </a:rPr>
              <a:t/>
            </a:r>
            <a:br>
              <a:rPr lang="en-US" sz="3200" dirty="0" smtClean="0">
                <a:solidFill>
                  <a:schemeClr val="bg1"/>
                </a:solidFill>
                <a:latin typeface="Garamond" panose="02020404030301010803" pitchFamily="18" charset="0"/>
                <a:cs typeface="Univers Light Condensed"/>
              </a:rPr>
            </a:br>
            <a:r>
              <a:rPr lang="en-US" sz="2800" dirty="0">
                <a:solidFill>
                  <a:schemeClr val="bg1"/>
                </a:solidFill>
                <a:latin typeface="Garamond" panose="02020404030301010803" pitchFamily="18" charset="0"/>
                <a:cs typeface="Univers Light Condensed"/>
              </a:rPr>
              <a:t>Executive </a:t>
            </a:r>
            <a:r>
              <a:rPr lang="en-US" sz="2800" dirty="0" smtClean="0">
                <a:solidFill>
                  <a:schemeClr val="bg1"/>
                </a:solidFill>
                <a:latin typeface="Garamond" panose="02020404030301010803" pitchFamily="18" charset="0"/>
                <a:cs typeface="Univers Light Condensed"/>
              </a:rPr>
              <a:t>Director</a:t>
            </a:r>
            <a:br>
              <a:rPr lang="en-US" sz="2800" dirty="0" smtClean="0">
                <a:solidFill>
                  <a:schemeClr val="bg1"/>
                </a:solidFill>
                <a:latin typeface="Garamond" panose="02020404030301010803" pitchFamily="18" charset="0"/>
                <a:cs typeface="Univers Light Condensed"/>
              </a:rPr>
            </a:br>
            <a:r>
              <a:rPr lang="en-US" sz="3200" dirty="0">
                <a:solidFill>
                  <a:schemeClr val="bg1"/>
                </a:solidFill>
                <a:latin typeface="Garamond" panose="02020404030301010803" pitchFamily="18" charset="0"/>
                <a:cs typeface="Univers Light Condensed"/>
              </a:rPr>
              <a:t/>
            </a:r>
            <a:br>
              <a:rPr lang="en-US" sz="3200" dirty="0">
                <a:solidFill>
                  <a:schemeClr val="bg1"/>
                </a:solidFill>
                <a:latin typeface="Garamond" panose="02020404030301010803" pitchFamily="18" charset="0"/>
                <a:cs typeface="Univers Light Condensed"/>
              </a:rPr>
            </a:br>
            <a:r>
              <a:rPr lang="en-US" sz="3200" dirty="0" smtClean="0">
                <a:solidFill>
                  <a:schemeClr val="bg1"/>
                </a:solidFill>
                <a:latin typeface="Garamond" panose="02020404030301010803" pitchFamily="18" charset="0"/>
                <a:cs typeface="Univers Light Condensed"/>
              </a:rPr>
              <a:t>Meredith Miller</a:t>
            </a:r>
            <a:br>
              <a:rPr lang="en-US" sz="3200" dirty="0" smtClean="0">
                <a:solidFill>
                  <a:schemeClr val="bg1"/>
                </a:solidFill>
                <a:latin typeface="Garamond" panose="02020404030301010803" pitchFamily="18" charset="0"/>
                <a:cs typeface="Univers Light Condensed"/>
              </a:rPr>
            </a:br>
            <a:r>
              <a:rPr lang="en-US" sz="2800" dirty="0" smtClean="0">
                <a:solidFill>
                  <a:schemeClr val="bg1"/>
                </a:solidFill>
                <a:latin typeface="Garamond" panose="02020404030301010803" pitchFamily="18" charset="0"/>
                <a:cs typeface="Univers Light Condensed"/>
              </a:rPr>
              <a:t>Senior Program Coordinator</a:t>
            </a:r>
            <a:r>
              <a:rPr lang="en-US" sz="2800" dirty="0">
                <a:solidFill>
                  <a:schemeClr val="bg1"/>
                </a:solidFill>
                <a:latin typeface="Garamond" panose="02020404030301010803" pitchFamily="18" charset="0"/>
                <a:cs typeface="Univers Light Condensed"/>
              </a:rPr>
              <a:t/>
            </a:r>
            <a:br>
              <a:rPr lang="en-US" sz="2800" dirty="0">
                <a:solidFill>
                  <a:schemeClr val="bg1"/>
                </a:solidFill>
                <a:latin typeface="Garamond" panose="02020404030301010803" pitchFamily="18" charset="0"/>
                <a:cs typeface="Univers Light Condensed"/>
              </a:rPr>
            </a:br>
            <a:r>
              <a:rPr lang="en-US" sz="2800" dirty="0" smtClean="0">
                <a:solidFill>
                  <a:schemeClr val="bg1"/>
                </a:solidFill>
                <a:latin typeface="Garamond" panose="02020404030301010803" pitchFamily="18" charset="0"/>
                <a:cs typeface="Univers Light Condensed"/>
                <a:hlinkClick r:id="rId3"/>
              </a:rPr>
              <a:t>MBMiller@txstate.edu</a:t>
            </a:r>
            <a:r>
              <a:rPr lang="en-US" sz="2800" dirty="0" smtClean="0">
                <a:solidFill>
                  <a:schemeClr val="bg1"/>
                </a:solidFill>
                <a:latin typeface="Garamond" panose="02020404030301010803" pitchFamily="18" charset="0"/>
                <a:cs typeface="Univers Light Condensed"/>
              </a:rPr>
              <a:t/>
            </a:r>
            <a:br>
              <a:rPr lang="en-US" sz="2800" dirty="0" smtClean="0">
                <a:solidFill>
                  <a:schemeClr val="bg1"/>
                </a:solidFill>
                <a:latin typeface="Garamond" panose="02020404030301010803" pitchFamily="18" charset="0"/>
                <a:cs typeface="Univers Light Condensed"/>
              </a:rPr>
            </a:br>
            <a:r>
              <a:rPr lang="en-US" sz="2800" dirty="0" smtClean="0">
                <a:solidFill>
                  <a:schemeClr val="bg1"/>
                </a:solidFill>
                <a:latin typeface="Garamond" panose="02020404030301010803" pitchFamily="18" charset="0"/>
                <a:cs typeface="Univers Light Condensed"/>
              </a:rPr>
              <a:t>512-245-6697</a:t>
            </a:r>
            <a:r>
              <a:rPr lang="en-US" sz="2800" dirty="0">
                <a:solidFill>
                  <a:schemeClr val="bg1"/>
                </a:solidFill>
                <a:latin typeface="Garamond" panose="02020404030301010803" pitchFamily="18" charset="0"/>
                <a:cs typeface="Univers Light Condensed"/>
              </a:rPr>
              <a:t/>
            </a:r>
            <a:br>
              <a:rPr lang="en-US" sz="2800" dirty="0">
                <a:solidFill>
                  <a:schemeClr val="bg1"/>
                </a:solidFill>
                <a:latin typeface="Garamond" panose="02020404030301010803" pitchFamily="18" charset="0"/>
                <a:cs typeface="Univers Light Condensed"/>
              </a:rPr>
            </a:br>
            <a:r>
              <a:rPr lang="en-US" sz="1800" dirty="0">
                <a:solidFill>
                  <a:schemeClr val="bg1"/>
                </a:solidFill>
                <a:latin typeface="Univers Light Condensed"/>
                <a:cs typeface="Univers Light Condensed"/>
              </a:rPr>
              <a:t/>
            </a:r>
            <a:br>
              <a:rPr lang="en-US" sz="1800" dirty="0">
                <a:solidFill>
                  <a:schemeClr val="bg1"/>
                </a:solidFill>
                <a:latin typeface="Univers Light Condensed"/>
                <a:cs typeface="Univers Light Condensed"/>
              </a:rPr>
            </a:br>
            <a:endParaRPr lang="en-US" sz="1800" dirty="0">
              <a:solidFill>
                <a:schemeClr val="bg1"/>
              </a:solidFill>
              <a:latin typeface="Univers Light Condensed"/>
              <a:cs typeface="Univers Light Condensed"/>
            </a:endParaRPr>
          </a:p>
        </p:txBody>
      </p:sp>
      <p:sp>
        <p:nvSpPr>
          <p:cNvPr id="3" name="Subtitle 2"/>
          <p:cNvSpPr>
            <a:spLocks noGrp="1"/>
          </p:cNvSpPr>
          <p:nvPr>
            <p:ph type="subTitle" idx="1"/>
          </p:nvPr>
        </p:nvSpPr>
        <p:spPr>
          <a:xfrm>
            <a:off x="760202" y="4485239"/>
            <a:ext cx="7772400" cy="276923"/>
          </a:xfrm>
        </p:spPr>
        <p:txBody>
          <a:bodyPr>
            <a:noAutofit/>
          </a:bodyPr>
          <a:lstStyle/>
          <a:p>
            <a:r>
              <a:rPr lang="en-US" sz="1400" dirty="0" smtClean="0">
                <a:solidFill>
                  <a:srgbClr val="FFFFFF"/>
                </a:solidFill>
                <a:latin typeface="Univers LT 45 Light Oblique"/>
                <a:cs typeface="Univers LT 45 Light Oblique"/>
              </a:rPr>
              <a:t>No natural resource is more important to our future than Water. Water is what we do.</a:t>
            </a:r>
            <a:endParaRPr lang="en-US" sz="1400" dirty="0">
              <a:solidFill>
                <a:srgbClr val="FFFFFF"/>
              </a:solidFill>
              <a:latin typeface="Univers LT 45 Light Oblique"/>
              <a:cs typeface="Univers LT 45 Light Oblique"/>
            </a:endParaRPr>
          </a:p>
        </p:txBody>
      </p:sp>
      <p:pic>
        <p:nvPicPr>
          <p:cNvPr id="4" name="Picture 3" descr="meadows-vertical-txstate-revers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8803" y="5569931"/>
            <a:ext cx="1747426" cy="920242"/>
          </a:xfrm>
          <a:prstGeom prst="rect">
            <a:avLst/>
          </a:prstGeom>
        </p:spPr>
      </p:pic>
      <p:sp>
        <p:nvSpPr>
          <p:cNvPr id="8" name="Slide Number Placeholder 7"/>
          <p:cNvSpPr>
            <a:spLocks noGrp="1"/>
          </p:cNvSpPr>
          <p:nvPr>
            <p:ph type="sldNum" sz="quarter" idx="12"/>
          </p:nvPr>
        </p:nvSpPr>
        <p:spPr/>
        <p:txBody>
          <a:bodyPr/>
          <a:lstStyle/>
          <a:p>
            <a:fld id="{EBCE8FE3-1F35-5C49-8B4C-76E5EDEE3F2F}" type="slidenum">
              <a:rPr lang="en-US" smtClean="0"/>
              <a:t>2</a:t>
            </a:fld>
            <a:endParaRPr lang="en-US"/>
          </a:p>
        </p:txBody>
      </p:sp>
    </p:spTree>
    <p:extLst>
      <p:ext uri="{BB962C8B-B14F-4D97-AF65-F5344CB8AC3E}">
        <p14:creationId xmlns:p14="http://schemas.microsoft.com/office/powerpoint/2010/main" val="3051826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noAutofit/>
          </a:bodyPr>
          <a:lstStyle/>
          <a:p>
            <a:r>
              <a:rPr lang="en-US" sz="3200" dirty="0" smtClean="0">
                <a:latin typeface="Garamond" panose="02020404030301010803" pitchFamily="18" charset="0"/>
              </a:rPr>
              <a:t>Woodcreek Dam - Additional Information Reported</a:t>
            </a:r>
            <a:endParaRPr lang="en-US" sz="3200" dirty="0">
              <a:latin typeface="Garamond" panose="02020404030301010803" pitchFamily="18" charset="0"/>
            </a:endParaRPr>
          </a:p>
        </p:txBody>
      </p:sp>
      <p:sp>
        <p:nvSpPr>
          <p:cNvPr id="3" name="Content Placeholder 2"/>
          <p:cNvSpPr>
            <a:spLocks noGrp="1"/>
          </p:cNvSpPr>
          <p:nvPr>
            <p:ph idx="1"/>
          </p:nvPr>
        </p:nvSpPr>
        <p:spPr>
          <a:xfrm>
            <a:off x="257175" y="1346200"/>
            <a:ext cx="8658225" cy="5121275"/>
          </a:xfrm>
        </p:spPr>
        <p:txBody>
          <a:bodyPr>
            <a:normAutofit fontScale="70000" lnSpcReduction="20000"/>
          </a:bodyPr>
          <a:lstStyle/>
          <a:p>
            <a:r>
              <a:rPr lang="en-US" dirty="0">
                <a:latin typeface="Garamond" panose="02020404030301010803" pitchFamily="18" charset="0"/>
              </a:rPr>
              <a:t>July 6 - Owner of the Lodge put metal grating, rocks and 3 bags of concrete on </a:t>
            </a:r>
            <a:r>
              <a:rPr lang="en-US" dirty="0" smtClean="0">
                <a:latin typeface="Garamond" panose="02020404030301010803" pitchFamily="18" charset="0"/>
              </a:rPr>
              <a:t>hole.</a:t>
            </a:r>
          </a:p>
          <a:p>
            <a:pPr marL="0" indent="0">
              <a:buNone/>
            </a:pPr>
            <a:endParaRPr lang="en-US" sz="2000" dirty="0" smtClean="0">
              <a:latin typeface="Garamond" panose="02020404030301010803" pitchFamily="18" charset="0"/>
            </a:endParaRPr>
          </a:p>
          <a:p>
            <a:r>
              <a:rPr lang="en-US" dirty="0" smtClean="0">
                <a:latin typeface="Garamond" panose="02020404030301010803" pitchFamily="18" charset="0"/>
              </a:rPr>
              <a:t>Next </a:t>
            </a:r>
            <a:r>
              <a:rPr lang="en-US" dirty="0">
                <a:latin typeface="Garamond" panose="02020404030301010803" pitchFamily="18" charset="0"/>
              </a:rPr>
              <a:t>couple of </a:t>
            </a:r>
            <a:r>
              <a:rPr lang="en-US" dirty="0" smtClean="0">
                <a:latin typeface="Garamond" panose="02020404030301010803" pitchFamily="18" charset="0"/>
              </a:rPr>
              <a:t>days - Water </a:t>
            </a:r>
            <a:r>
              <a:rPr lang="en-US" dirty="0">
                <a:latin typeface="Garamond" panose="02020404030301010803" pitchFamily="18" charset="0"/>
              </a:rPr>
              <a:t>drainage slowed and brown scum is caught on rocks.  Creek level rises slightly and water on downstream side of dam becomes crystal </a:t>
            </a:r>
            <a:r>
              <a:rPr lang="en-US" dirty="0" smtClean="0">
                <a:latin typeface="Garamond" panose="02020404030301010803" pitchFamily="18" charset="0"/>
              </a:rPr>
              <a:t>clear.</a:t>
            </a:r>
          </a:p>
          <a:p>
            <a:pPr marL="0" indent="0">
              <a:buNone/>
            </a:pPr>
            <a:endParaRPr lang="en-US" sz="2000" dirty="0" smtClean="0">
              <a:latin typeface="Garamond" panose="02020404030301010803" pitchFamily="18" charset="0"/>
            </a:endParaRPr>
          </a:p>
          <a:p>
            <a:r>
              <a:rPr lang="en-US" dirty="0" smtClean="0">
                <a:latin typeface="Garamond" panose="02020404030301010803" pitchFamily="18" charset="0"/>
              </a:rPr>
              <a:t>Subsequently</a:t>
            </a:r>
            <a:r>
              <a:rPr lang="en-US" dirty="0">
                <a:latin typeface="Garamond" panose="02020404030301010803" pitchFamily="18" charset="0"/>
              </a:rPr>
              <a:t>, water erodes around rocks, enlarges hole, washes brown scum through and water below dam becomes scummy </a:t>
            </a:r>
            <a:r>
              <a:rPr lang="en-US" dirty="0" smtClean="0">
                <a:latin typeface="Garamond" panose="02020404030301010803" pitchFamily="18" charset="0"/>
              </a:rPr>
              <a:t>again.</a:t>
            </a:r>
          </a:p>
          <a:p>
            <a:pPr marL="0" indent="0">
              <a:buNone/>
            </a:pPr>
            <a:endParaRPr lang="en-US" sz="2000" dirty="0" smtClean="0">
              <a:latin typeface="Garamond" panose="02020404030301010803" pitchFamily="18" charset="0"/>
            </a:endParaRPr>
          </a:p>
          <a:p>
            <a:r>
              <a:rPr lang="en-US" dirty="0" smtClean="0">
                <a:latin typeface="Garamond" panose="02020404030301010803" pitchFamily="18" charset="0"/>
              </a:rPr>
              <a:t>July </a:t>
            </a:r>
            <a:r>
              <a:rPr lang="en-US" dirty="0">
                <a:latin typeface="Garamond" panose="02020404030301010803" pitchFamily="18" charset="0"/>
              </a:rPr>
              <a:t>22 - another neighbor adds 3 more bags of concrete and rocks to the hole. </a:t>
            </a:r>
            <a:endParaRPr lang="en-US" dirty="0" smtClean="0">
              <a:latin typeface="Garamond" panose="02020404030301010803" pitchFamily="18" charset="0"/>
            </a:endParaRPr>
          </a:p>
          <a:p>
            <a:pPr marL="0" indent="0">
              <a:buNone/>
            </a:pPr>
            <a:endParaRPr lang="en-US" sz="2000" dirty="0">
              <a:latin typeface="Garamond" panose="02020404030301010803" pitchFamily="18" charset="0"/>
            </a:endParaRPr>
          </a:p>
          <a:p>
            <a:r>
              <a:rPr lang="en-US" dirty="0" smtClean="0">
                <a:latin typeface="Garamond" panose="02020404030301010803" pitchFamily="18" charset="0"/>
              </a:rPr>
              <a:t>July 24 -  </a:t>
            </a:r>
            <a:r>
              <a:rPr lang="en-US" dirty="0">
                <a:latin typeface="Garamond" panose="02020404030301010803" pitchFamily="18" charset="0"/>
              </a:rPr>
              <a:t>water is barely draining, brown scum is being caught, creek level has visibly risen and water downstream of dam is </a:t>
            </a:r>
            <a:r>
              <a:rPr lang="en-US" dirty="0" smtClean="0">
                <a:latin typeface="Garamond" panose="02020404030301010803" pitchFamily="18" charset="0"/>
              </a:rPr>
              <a:t>crystal </a:t>
            </a:r>
            <a:r>
              <a:rPr lang="en-US" dirty="0">
                <a:latin typeface="Garamond" panose="02020404030301010803" pitchFamily="18" charset="0"/>
              </a:rPr>
              <a:t>clear. However, a small new hole has appeared on the downstream side of the dam about 20' to the west of big hole with an audible bubble and brown scum.</a:t>
            </a:r>
          </a:p>
        </p:txBody>
      </p:sp>
      <p:sp>
        <p:nvSpPr>
          <p:cNvPr id="4" name="Slide Number Placeholder 3"/>
          <p:cNvSpPr>
            <a:spLocks noGrp="1"/>
          </p:cNvSpPr>
          <p:nvPr>
            <p:ph type="sldNum" sz="quarter" idx="12"/>
          </p:nvPr>
        </p:nvSpPr>
        <p:spPr/>
        <p:txBody>
          <a:bodyPr/>
          <a:lstStyle/>
          <a:p>
            <a:fld id="{EBCE8FE3-1F35-5C49-8B4C-76E5EDEE3F2F}" type="slidenum">
              <a:rPr lang="en-US" smtClean="0"/>
              <a:t>20</a:t>
            </a:fld>
            <a:endParaRPr lang="en-US"/>
          </a:p>
        </p:txBody>
      </p:sp>
      <p:sp>
        <p:nvSpPr>
          <p:cNvPr id="5" name="Rectangle 4"/>
          <p:cNvSpPr/>
          <p:nvPr/>
        </p:nvSpPr>
        <p:spPr>
          <a:xfrm>
            <a:off x="14287"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2114927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1143000"/>
          </a:xfrm>
        </p:spPr>
        <p:txBody>
          <a:bodyPr>
            <a:noAutofit/>
          </a:bodyPr>
          <a:lstStyle/>
          <a:p>
            <a:r>
              <a:rPr lang="en-US" sz="3600" dirty="0" smtClean="0">
                <a:latin typeface="Garamond" panose="02020404030301010803" pitchFamily="18" charset="0"/>
              </a:rPr>
              <a:t>Woodcreek Dam – August 2nd</a:t>
            </a:r>
            <a:endParaRPr lang="en-US" sz="3600" dirty="0">
              <a:latin typeface="Garamond" panose="02020404030301010803" pitchFamily="18" charset="0"/>
            </a:endParaRPr>
          </a:p>
        </p:txBody>
      </p:sp>
      <p:sp>
        <p:nvSpPr>
          <p:cNvPr id="3" name="Content Placeholder 2"/>
          <p:cNvSpPr>
            <a:spLocks noGrp="1"/>
          </p:cNvSpPr>
          <p:nvPr>
            <p:ph idx="1"/>
          </p:nvPr>
        </p:nvSpPr>
        <p:spPr>
          <a:xfrm>
            <a:off x="242887" y="1904747"/>
            <a:ext cx="8658225" cy="4953253"/>
          </a:xfrm>
        </p:spPr>
        <p:txBody>
          <a:bodyPr>
            <a:normAutofit/>
          </a:bodyPr>
          <a:lstStyle/>
          <a:p>
            <a:r>
              <a:rPr lang="en-US" sz="2800" dirty="0" smtClean="0">
                <a:latin typeface="Garamond" panose="02020404030301010803" pitchFamily="18" charset="0"/>
              </a:rPr>
              <a:t>All County samples from previous week are well below the standard</a:t>
            </a:r>
          </a:p>
          <a:p>
            <a:endParaRPr lang="en-US" sz="2800" dirty="0">
              <a:latin typeface="Garamond" panose="02020404030301010803" pitchFamily="18" charset="0"/>
            </a:endParaRPr>
          </a:p>
          <a:p>
            <a:r>
              <a:rPr lang="en-US" sz="2800" dirty="0" smtClean="0">
                <a:latin typeface="Garamond" panose="02020404030301010803" pitchFamily="18" charset="0"/>
              </a:rPr>
              <a:t>Likely that bacteria is site specific, not affecting downstream conditions</a:t>
            </a:r>
          </a:p>
          <a:p>
            <a:endParaRPr lang="en-US" sz="2800" dirty="0">
              <a:latin typeface="Garamond" panose="02020404030301010803" pitchFamily="18" charset="0"/>
            </a:endParaRPr>
          </a:p>
          <a:p>
            <a:r>
              <a:rPr lang="en-US" sz="2800" dirty="0" smtClean="0">
                <a:latin typeface="Garamond" panose="02020404030301010803" pitchFamily="18" charset="0"/>
              </a:rPr>
              <a:t>Will continue regular sampling/monitoring</a:t>
            </a:r>
          </a:p>
          <a:p>
            <a:pPr marL="0" indent="0">
              <a:buNone/>
            </a:pPr>
            <a:endParaRPr lang="en-US" sz="1100" dirty="0" smtClean="0">
              <a:latin typeface="Garamond" panose="02020404030301010803" pitchFamily="18" charset="0"/>
            </a:endParaRPr>
          </a:p>
          <a:p>
            <a:pPr marL="457200" lvl="1" indent="0">
              <a:buNone/>
            </a:pPr>
            <a:endParaRPr lang="en-US" altLang="en-US" sz="1800" dirty="0">
              <a:latin typeface="Garamond" panose="02020404030301010803" pitchFamily="18" charset="0"/>
            </a:endParaRP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21</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4156954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CE8FE3-1F35-5C49-8B4C-76E5EDEE3F2F}" type="slidenum">
              <a:rPr lang="en-US" smtClean="0"/>
              <a:t>22</a:t>
            </a:fld>
            <a:endParaRPr lang="en-US"/>
          </a:p>
        </p:txBody>
      </p:sp>
      <p:pic>
        <p:nvPicPr>
          <p:cNvPr id="5" name="Content Placeholder 4"/>
          <p:cNvPicPr>
            <a:picLocks noGrp="1" noChangeAspect="1"/>
          </p:cNvPicPr>
          <p:nvPr>
            <p:ph idx="1"/>
          </p:nvPr>
        </p:nvPicPr>
        <p:blipFill>
          <a:blip r:embed="rId2" cstate="email">
            <a:extLst>
              <a:ext uri="{BEBA8EAE-BF5A-486C-A8C5-ECC9F3942E4B}">
                <a14:imgProps xmlns:a14="http://schemas.microsoft.com/office/drawing/2010/main">
                  <a14:imgLayer r:embed="rId3">
                    <a14:imgEffect>
                      <a14:colorTemperature colorTemp="7200"/>
                    </a14:imgEffect>
                    <a14:imgEffect>
                      <a14:saturation sat="300000"/>
                    </a14:imgEffect>
                  </a14:imgLayer>
                </a14:imgProps>
              </a:ext>
              <a:ext uri="{28A0092B-C50C-407E-A947-70E740481C1C}">
                <a14:useLocalDpi xmlns:a14="http://schemas.microsoft.com/office/drawing/2010/main"/>
              </a:ext>
            </a:extLst>
          </a:blip>
          <a:stretch>
            <a:fillRect/>
          </a:stretch>
        </p:blipFill>
        <p:spPr>
          <a:xfrm>
            <a:off x="167570" y="248782"/>
            <a:ext cx="8635804" cy="64726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2146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1143000"/>
          </a:xfrm>
        </p:spPr>
        <p:txBody>
          <a:bodyPr>
            <a:noAutofit/>
          </a:bodyPr>
          <a:lstStyle/>
          <a:p>
            <a:r>
              <a:rPr lang="en-US" sz="3600" dirty="0" smtClean="0">
                <a:latin typeface="Garamond" panose="02020404030301010803" pitchFamily="18" charset="0"/>
              </a:rPr>
              <a:t>Bacterial Source Tracking – March 2017</a:t>
            </a:r>
            <a:endParaRPr lang="en-US" sz="3600" dirty="0">
              <a:latin typeface="Garamond" panose="02020404030301010803" pitchFamily="18" charset="0"/>
            </a:endParaRPr>
          </a:p>
        </p:txBody>
      </p:sp>
      <p:sp>
        <p:nvSpPr>
          <p:cNvPr id="3" name="Content Placeholder 2"/>
          <p:cNvSpPr>
            <a:spLocks noGrp="1"/>
          </p:cNvSpPr>
          <p:nvPr>
            <p:ph idx="1"/>
          </p:nvPr>
        </p:nvSpPr>
        <p:spPr>
          <a:xfrm>
            <a:off x="457199" y="942975"/>
            <a:ext cx="7186614" cy="4953253"/>
          </a:xfrm>
        </p:spPr>
        <p:txBody>
          <a:bodyPr>
            <a:normAutofit lnSpcReduction="10000"/>
          </a:bodyPr>
          <a:lstStyle/>
          <a:p>
            <a:r>
              <a:rPr lang="en-US" sz="2800" dirty="0" smtClean="0">
                <a:latin typeface="Garamond" panose="02020404030301010803" pitchFamily="18" charset="0"/>
              </a:rPr>
              <a:t>Submitted proposal to Texas Commission on Environmental Quality in 2015 &amp; Texas Soil and Water Conservation board in 2016 to do BST – not funded</a:t>
            </a:r>
          </a:p>
          <a:p>
            <a:pPr marL="0" indent="0">
              <a:buNone/>
            </a:pPr>
            <a:endParaRPr lang="en-US" sz="1800" dirty="0" smtClean="0">
              <a:latin typeface="Garamond" panose="02020404030301010803" pitchFamily="18" charset="0"/>
            </a:endParaRPr>
          </a:p>
          <a:p>
            <a:r>
              <a:rPr lang="en-US" sz="2800" dirty="0" smtClean="0">
                <a:latin typeface="Garamond" panose="02020404030301010803" pitchFamily="18" charset="0"/>
              </a:rPr>
              <a:t>Coordinating with Plum Creek WPP, Texas A&amp;M, GBRA to combine BST efforts</a:t>
            </a:r>
          </a:p>
          <a:p>
            <a:pPr lvl="1"/>
            <a:r>
              <a:rPr lang="en-US" sz="2400" dirty="0">
                <a:latin typeface="Garamond" panose="02020404030301010803" pitchFamily="18" charset="0"/>
              </a:rPr>
              <a:t>S</a:t>
            </a:r>
            <a:r>
              <a:rPr lang="en-US" sz="2400" dirty="0" smtClean="0">
                <a:latin typeface="Garamond" panose="02020404030301010803" pitchFamily="18" charset="0"/>
              </a:rPr>
              <a:t>ecured funding and matched funding from Hays County</a:t>
            </a:r>
          </a:p>
          <a:p>
            <a:pPr lvl="1"/>
            <a:r>
              <a:rPr lang="en-US" sz="2400" dirty="0" smtClean="0">
                <a:latin typeface="Garamond" panose="02020404030301010803" pitchFamily="18" charset="0"/>
              </a:rPr>
              <a:t>Quality assurance plans for data collection and analyses</a:t>
            </a:r>
          </a:p>
          <a:p>
            <a:pPr lvl="1"/>
            <a:r>
              <a:rPr lang="en-US" sz="2400" dirty="0" smtClean="0">
                <a:latin typeface="Garamond" panose="02020404030301010803" pitchFamily="18" charset="0"/>
              </a:rPr>
              <a:t>Professional secondary analyses</a:t>
            </a:r>
          </a:p>
          <a:p>
            <a:pPr lvl="1"/>
            <a:endParaRPr lang="en-US" altLang="en-US" sz="1800" dirty="0">
              <a:latin typeface="Garamond" panose="02020404030301010803" pitchFamily="18" charset="0"/>
            </a:endParaRP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23</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pic>
        <p:nvPicPr>
          <p:cNvPr id="7" name="Picture 6"/>
          <p:cNvPicPr>
            <a:picLocks noChangeAspect="1"/>
          </p:cNvPicPr>
          <p:nvPr/>
        </p:nvPicPr>
        <p:blipFill>
          <a:blip r:embed="rId3"/>
          <a:stretch>
            <a:fillRect/>
          </a:stretch>
        </p:blipFill>
        <p:spPr>
          <a:xfrm>
            <a:off x="7486650" y="2043238"/>
            <a:ext cx="1657350" cy="2752725"/>
          </a:xfrm>
          <a:prstGeom prst="rect">
            <a:avLst/>
          </a:prstGeom>
        </p:spPr>
      </p:pic>
    </p:spTree>
    <p:extLst>
      <p:ext uri="{BB962C8B-B14F-4D97-AF65-F5344CB8AC3E}">
        <p14:creationId xmlns:p14="http://schemas.microsoft.com/office/powerpoint/2010/main" val="458913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820"/>
            <a:ext cx="8229600" cy="1143000"/>
          </a:xfrm>
        </p:spPr>
        <p:txBody>
          <a:bodyPr>
            <a:noAutofit/>
          </a:bodyPr>
          <a:lstStyle/>
          <a:p>
            <a:r>
              <a:rPr lang="en-US" sz="3600" dirty="0" smtClean="0">
                <a:latin typeface="Garamond" panose="02020404030301010803" pitchFamily="18" charset="0"/>
              </a:rPr>
              <a:t>Current City Bacterial Source Tracking</a:t>
            </a:r>
            <a:endParaRPr lang="en-US" sz="3600" dirty="0">
              <a:latin typeface="Garamond" panose="02020404030301010803" pitchFamily="18" charset="0"/>
            </a:endParaRPr>
          </a:p>
        </p:txBody>
      </p:sp>
      <p:sp>
        <p:nvSpPr>
          <p:cNvPr id="3" name="Content Placeholder 2"/>
          <p:cNvSpPr>
            <a:spLocks noGrp="1"/>
          </p:cNvSpPr>
          <p:nvPr>
            <p:ph idx="1"/>
          </p:nvPr>
        </p:nvSpPr>
        <p:spPr>
          <a:xfrm>
            <a:off x="457200" y="1254373"/>
            <a:ext cx="8443912" cy="4641855"/>
          </a:xfrm>
        </p:spPr>
        <p:txBody>
          <a:bodyPr>
            <a:normAutofit fontScale="92500"/>
          </a:bodyPr>
          <a:lstStyle/>
          <a:p>
            <a:r>
              <a:rPr lang="en-US" sz="2800" dirty="0" smtClean="0">
                <a:latin typeface="Garamond" panose="02020404030301010803" pitchFamily="18" charset="0"/>
              </a:rPr>
              <a:t>City approved Service Agreement with Zara (Feb 2017)</a:t>
            </a:r>
          </a:p>
          <a:p>
            <a:pPr marL="0" indent="0">
              <a:buNone/>
            </a:pPr>
            <a:endParaRPr lang="en-US" sz="1800" dirty="0" smtClean="0">
              <a:latin typeface="Garamond" panose="02020404030301010803" pitchFamily="18" charset="0"/>
            </a:endParaRPr>
          </a:p>
          <a:p>
            <a:r>
              <a:rPr lang="en-US" sz="2800" dirty="0">
                <a:latin typeface="Garamond" panose="02020404030301010803" pitchFamily="18" charset="0"/>
              </a:rPr>
              <a:t>Task 1: collect at least two samples of guano </a:t>
            </a:r>
            <a:r>
              <a:rPr lang="en-US" sz="2800" dirty="0" smtClean="0">
                <a:latin typeface="Garamond" panose="02020404030301010803" pitchFamily="18" charset="0"/>
              </a:rPr>
              <a:t>to </a:t>
            </a:r>
            <a:r>
              <a:rPr lang="en-US" sz="2800" dirty="0">
                <a:latin typeface="Garamond" panose="02020404030301010803" pitchFamily="18" charset="0"/>
              </a:rPr>
              <a:t>facilitate TWRI adding bats to the isolate </a:t>
            </a:r>
            <a:r>
              <a:rPr lang="en-US" sz="2800" dirty="0" smtClean="0">
                <a:latin typeface="Garamond" panose="02020404030301010803" pitchFamily="18" charset="0"/>
              </a:rPr>
              <a:t>library</a:t>
            </a:r>
          </a:p>
          <a:p>
            <a:pPr marL="0" indent="0">
              <a:buNone/>
            </a:pPr>
            <a:endParaRPr lang="en-US" sz="2800" dirty="0">
              <a:latin typeface="Garamond" panose="02020404030301010803" pitchFamily="18" charset="0"/>
            </a:endParaRPr>
          </a:p>
          <a:p>
            <a:r>
              <a:rPr lang="en-US" altLang="en-US" sz="2800" dirty="0" smtClean="0">
                <a:latin typeface="Garamond" panose="02020404030301010803" pitchFamily="18" charset="0"/>
              </a:rPr>
              <a:t>Task </a:t>
            </a:r>
            <a:r>
              <a:rPr lang="en-US" altLang="en-US" sz="2800" dirty="0">
                <a:latin typeface="Garamond" panose="02020404030301010803" pitchFamily="18" charset="0"/>
              </a:rPr>
              <a:t>2: Two collection </a:t>
            </a:r>
            <a:r>
              <a:rPr lang="en-US" altLang="en-US" sz="2800" dirty="0" smtClean="0">
                <a:latin typeface="Garamond" panose="02020404030301010803" pitchFamily="18" charset="0"/>
              </a:rPr>
              <a:t>events, </a:t>
            </a:r>
            <a:r>
              <a:rPr lang="en-US" altLang="en-US" sz="2800" dirty="0">
                <a:latin typeface="Garamond" panose="02020404030301010803" pitchFamily="18" charset="0"/>
              </a:rPr>
              <a:t>approximately one </a:t>
            </a:r>
            <a:r>
              <a:rPr lang="en-US" altLang="en-US" sz="2800" dirty="0" smtClean="0">
                <a:latin typeface="Garamond" panose="02020404030301010803" pitchFamily="18" charset="0"/>
              </a:rPr>
              <a:t>mo. </a:t>
            </a:r>
            <a:r>
              <a:rPr lang="en-US" altLang="en-US" sz="2800" dirty="0">
                <a:latin typeface="Garamond" panose="02020404030301010803" pitchFamily="18" charset="0"/>
              </a:rPr>
              <a:t>apart </a:t>
            </a:r>
            <a:endParaRPr lang="en-US" altLang="en-US" sz="2800" dirty="0" smtClean="0">
              <a:latin typeface="Garamond" panose="02020404030301010803" pitchFamily="18" charset="0"/>
            </a:endParaRPr>
          </a:p>
          <a:p>
            <a:pPr lvl="1"/>
            <a:r>
              <a:rPr lang="en-US" altLang="en-US" sz="2400" dirty="0" smtClean="0">
                <a:latin typeface="Garamond" panose="02020404030301010803" pitchFamily="18" charset="0"/>
              </a:rPr>
              <a:t>Samples </a:t>
            </a:r>
            <a:r>
              <a:rPr lang="en-US" altLang="en-US" sz="2400" dirty="0">
                <a:latin typeface="Garamond" panose="02020404030301010803" pitchFamily="18" charset="0"/>
              </a:rPr>
              <a:t>from </a:t>
            </a:r>
            <a:r>
              <a:rPr lang="en-US" altLang="en-US" sz="2400" dirty="0" smtClean="0">
                <a:latin typeface="Garamond" panose="02020404030301010803" pitchFamily="18" charset="0"/>
              </a:rPr>
              <a:t>3 </a:t>
            </a:r>
            <a:r>
              <a:rPr lang="en-US" altLang="en-US" sz="2400" dirty="0">
                <a:latin typeface="Garamond" panose="02020404030301010803" pitchFamily="18" charset="0"/>
              </a:rPr>
              <a:t>locations along </a:t>
            </a:r>
            <a:r>
              <a:rPr lang="en-US" altLang="en-US" sz="2400" dirty="0" smtClean="0">
                <a:latin typeface="Garamond" panose="02020404030301010803" pitchFamily="18" charset="0"/>
              </a:rPr>
              <a:t>Creek identified by City</a:t>
            </a:r>
          </a:p>
          <a:p>
            <a:pPr lvl="1"/>
            <a:r>
              <a:rPr lang="en-US" altLang="en-US" sz="2400" dirty="0" smtClean="0">
                <a:latin typeface="Garamond" panose="02020404030301010803" pitchFamily="18" charset="0"/>
              </a:rPr>
              <a:t>Send samples to A&amp;M</a:t>
            </a:r>
          </a:p>
          <a:p>
            <a:pPr marL="457200" lvl="1" indent="0">
              <a:buNone/>
            </a:pPr>
            <a:endParaRPr lang="en-US" altLang="en-US" sz="1800" dirty="0">
              <a:latin typeface="Garamond" panose="02020404030301010803" pitchFamily="18" charset="0"/>
            </a:endParaRPr>
          </a:p>
          <a:p>
            <a:pPr marL="457200" lvl="1" indent="0">
              <a:buNone/>
            </a:pPr>
            <a:endParaRPr lang="en-US" altLang="en-US" sz="1800" dirty="0">
              <a:latin typeface="Garamond" panose="02020404030301010803" pitchFamily="18" charset="0"/>
            </a:endParaRPr>
          </a:p>
          <a:p>
            <a:pPr defTabSz="914400" eaLnBrk="0" fontAlgn="base" hangingPunct="0">
              <a:spcBef>
                <a:spcPct val="0"/>
              </a:spcBef>
              <a:spcAft>
                <a:spcPct val="0"/>
              </a:spcAft>
            </a:pPr>
            <a:r>
              <a:rPr lang="en-US" altLang="en-US" sz="2800" dirty="0" smtClean="0">
                <a:latin typeface="Garamond" panose="02020404030301010803" pitchFamily="18" charset="0"/>
                <a:ea typeface="Calibri" panose="020F0502020204030204" pitchFamily="34" charset="0"/>
                <a:cs typeface="Times New Roman" panose="02020603050405020304" pitchFamily="18" charset="0"/>
              </a:rPr>
              <a:t>~ $6000 budget </a:t>
            </a:r>
            <a:r>
              <a:rPr lang="en-US" altLang="en-US" sz="2800" dirty="0" smtClean="0">
                <a:latin typeface="Garamond" panose="02020404030301010803" pitchFamily="18" charset="0"/>
                <a:ea typeface="Calibri" panose="020F0502020204030204" pitchFamily="34" charset="0"/>
                <a:cs typeface="Times New Roman" panose="02020603050405020304" pitchFamily="18" charset="0"/>
                <a:sym typeface="Wingdings" panose="05000000000000000000" pitchFamily="2" charset="2"/>
              </a:rPr>
              <a:t> not including lab costs</a:t>
            </a:r>
            <a:endParaRPr lang="en-US" altLang="en-US" sz="5400" dirty="0">
              <a:latin typeface="Garamond" panose="02020404030301010803" pitchFamily="18"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24</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1475253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820"/>
            <a:ext cx="8229600" cy="1143000"/>
          </a:xfrm>
        </p:spPr>
        <p:txBody>
          <a:bodyPr>
            <a:noAutofit/>
          </a:bodyPr>
          <a:lstStyle/>
          <a:p>
            <a:r>
              <a:rPr lang="en-US" sz="3600" dirty="0" smtClean="0">
                <a:latin typeface="Garamond" panose="02020404030301010803" pitchFamily="18" charset="0"/>
              </a:rPr>
              <a:t>Current City Bacterial Source Tracking</a:t>
            </a:r>
            <a:endParaRPr lang="en-US" sz="3600" dirty="0">
              <a:latin typeface="Garamond" panose="02020404030301010803" pitchFamily="18" charset="0"/>
            </a:endParaRPr>
          </a:p>
        </p:txBody>
      </p:sp>
      <p:sp>
        <p:nvSpPr>
          <p:cNvPr id="3" name="Content Placeholder 2"/>
          <p:cNvSpPr>
            <a:spLocks noGrp="1"/>
          </p:cNvSpPr>
          <p:nvPr>
            <p:ph idx="1"/>
          </p:nvPr>
        </p:nvSpPr>
        <p:spPr>
          <a:xfrm>
            <a:off x="628650" y="1254373"/>
            <a:ext cx="8272462" cy="4641855"/>
          </a:xfrm>
        </p:spPr>
        <p:txBody>
          <a:bodyPr>
            <a:normAutofit fontScale="92500" lnSpcReduction="20000"/>
          </a:bodyPr>
          <a:lstStyle/>
          <a:p>
            <a:pPr marL="0" indent="0">
              <a:buNone/>
            </a:pPr>
            <a:r>
              <a:rPr lang="en-US" sz="3500" b="1" dirty="0" smtClean="0">
                <a:latin typeface="Garamond" panose="02020404030301010803" pitchFamily="18" charset="0"/>
              </a:rPr>
              <a:t>Limitations include</a:t>
            </a:r>
          </a:p>
          <a:p>
            <a:r>
              <a:rPr lang="en-US" sz="2800" dirty="0" smtClean="0">
                <a:latin typeface="Garamond" panose="02020404030301010803" pitchFamily="18" charset="0"/>
              </a:rPr>
              <a:t>Data/analyses for determining sites</a:t>
            </a:r>
          </a:p>
          <a:p>
            <a:r>
              <a:rPr lang="en-US" sz="2800" dirty="0" smtClean="0">
                <a:latin typeface="Garamond" panose="02020404030301010803" pitchFamily="18" charset="0"/>
              </a:rPr>
              <a:t>Limited number of sampling locations and events</a:t>
            </a:r>
          </a:p>
          <a:p>
            <a:pPr marL="0" indent="0">
              <a:buNone/>
            </a:pPr>
            <a:endParaRPr lang="en-US" sz="1800" dirty="0" smtClean="0">
              <a:latin typeface="Garamond" panose="02020404030301010803" pitchFamily="18" charset="0"/>
            </a:endParaRPr>
          </a:p>
          <a:p>
            <a:pPr marL="0" indent="0">
              <a:buNone/>
            </a:pPr>
            <a:r>
              <a:rPr lang="en-US" sz="3500" b="1" dirty="0" smtClean="0">
                <a:latin typeface="Garamond" panose="02020404030301010803" pitchFamily="18" charset="0"/>
              </a:rPr>
              <a:t>Would be helpful to have a more robust sampling regime</a:t>
            </a:r>
          </a:p>
          <a:p>
            <a:r>
              <a:rPr lang="en-US" sz="2800" dirty="0" smtClean="0">
                <a:latin typeface="Garamond" panose="02020404030301010803" pitchFamily="18" charset="0"/>
              </a:rPr>
              <a:t>Quality assured data and professional analyses to determine sampling locations</a:t>
            </a:r>
          </a:p>
          <a:p>
            <a:r>
              <a:rPr lang="en-US" sz="2800" dirty="0" smtClean="0">
                <a:latin typeface="Garamond" panose="02020404030301010803" pitchFamily="18" charset="0"/>
              </a:rPr>
              <a:t>Number of sampling events, sites</a:t>
            </a:r>
          </a:p>
          <a:p>
            <a:r>
              <a:rPr lang="en-US" sz="2800" dirty="0" smtClean="0">
                <a:latin typeface="Garamond" panose="02020404030301010803" pitchFamily="18" charset="0"/>
              </a:rPr>
              <a:t>Number of bacteria isolates analyzed</a:t>
            </a:r>
          </a:p>
          <a:p>
            <a:r>
              <a:rPr lang="en-US" sz="2800" dirty="0" smtClean="0">
                <a:latin typeface="Garamond" panose="02020404030301010803" pitchFamily="18" charset="0"/>
              </a:rPr>
              <a:t>Type of data collected (birds, bats, pets, humans and other wildlife)</a:t>
            </a:r>
          </a:p>
          <a:p>
            <a:pPr marL="0" indent="0">
              <a:buNone/>
            </a:pPr>
            <a:endParaRPr lang="en-US" sz="2800" dirty="0">
              <a:latin typeface="Garamond" panose="02020404030301010803" pitchFamily="18" charset="0"/>
            </a:endParaRPr>
          </a:p>
          <a:p>
            <a:pPr marL="457200" lvl="1" indent="0">
              <a:buNone/>
            </a:pPr>
            <a:endParaRPr lang="en-US" altLang="en-US" sz="1800" dirty="0">
              <a:latin typeface="Garamond" panose="02020404030301010803" pitchFamily="18" charset="0"/>
            </a:endParaRPr>
          </a:p>
          <a:p>
            <a:pPr marL="457200" lvl="1" indent="0">
              <a:buNone/>
            </a:pPr>
            <a:endParaRPr lang="en-US" altLang="en-US" sz="1800" dirty="0">
              <a:latin typeface="Garamond" panose="02020404030301010803" pitchFamily="18"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25</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3058617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820"/>
            <a:ext cx="8229600" cy="667993"/>
          </a:xfrm>
        </p:spPr>
        <p:txBody>
          <a:bodyPr>
            <a:noAutofit/>
          </a:bodyPr>
          <a:lstStyle/>
          <a:p>
            <a:r>
              <a:rPr lang="en-US" sz="3600" dirty="0" smtClean="0">
                <a:latin typeface="Garamond" panose="02020404030301010803" pitchFamily="18" charset="0"/>
              </a:rPr>
              <a:t>Potential to Add Capacity</a:t>
            </a:r>
            <a:endParaRPr lang="en-US" sz="3600" dirty="0">
              <a:latin typeface="Garamond" panose="02020404030301010803" pitchFamily="18" charset="0"/>
            </a:endParaRPr>
          </a:p>
        </p:txBody>
      </p:sp>
      <p:sp>
        <p:nvSpPr>
          <p:cNvPr id="3" name="Content Placeholder 2"/>
          <p:cNvSpPr>
            <a:spLocks noGrp="1"/>
          </p:cNvSpPr>
          <p:nvPr>
            <p:ph idx="1"/>
          </p:nvPr>
        </p:nvSpPr>
        <p:spPr>
          <a:xfrm>
            <a:off x="252677" y="833776"/>
            <a:ext cx="8672512" cy="5232652"/>
          </a:xfrm>
        </p:spPr>
        <p:txBody>
          <a:bodyPr>
            <a:normAutofit lnSpcReduction="10000"/>
          </a:bodyPr>
          <a:lstStyle/>
          <a:p>
            <a:pPr marL="0" indent="0">
              <a:buNone/>
            </a:pPr>
            <a:r>
              <a:rPr lang="en-US" sz="2800" b="1" dirty="0" smtClean="0">
                <a:latin typeface="Garamond" panose="02020404030301010803" pitchFamily="18" charset="0"/>
              </a:rPr>
              <a:t>Coordinate with the City to collect site selection data and analyze existing data </a:t>
            </a:r>
          </a:p>
          <a:p>
            <a:pPr marL="0" indent="0">
              <a:buNone/>
            </a:pPr>
            <a:endParaRPr lang="en-US" sz="1100" b="1" dirty="0" smtClean="0">
              <a:latin typeface="Garamond" panose="02020404030301010803" pitchFamily="18" charset="0"/>
            </a:endParaRPr>
          </a:p>
          <a:p>
            <a:pPr marL="0" indent="0">
              <a:buNone/>
            </a:pPr>
            <a:r>
              <a:rPr lang="en-US" sz="2800" b="1" dirty="0" smtClean="0">
                <a:latin typeface="Garamond" panose="02020404030301010803" pitchFamily="18" charset="0"/>
              </a:rPr>
              <a:t>Coordinate with Zara </a:t>
            </a:r>
          </a:p>
          <a:p>
            <a:r>
              <a:rPr lang="en-US" sz="2400" dirty="0" smtClean="0">
                <a:latin typeface="Garamond" panose="02020404030301010803" pitchFamily="18" charset="0"/>
              </a:rPr>
              <a:t>Additional sampling events</a:t>
            </a:r>
          </a:p>
          <a:p>
            <a:pPr>
              <a:buFont typeface="Arial" panose="020B0604020202020204" pitchFamily="34" charset="0"/>
              <a:buChar char="•"/>
            </a:pPr>
            <a:r>
              <a:rPr lang="en-US" sz="2400" dirty="0" smtClean="0">
                <a:latin typeface="Garamond" panose="02020404030301010803" pitchFamily="18" charset="0"/>
              </a:rPr>
              <a:t>Additional sampling locations</a:t>
            </a:r>
          </a:p>
          <a:p>
            <a:r>
              <a:rPr lang="en-US" sz="2400" dirty="0">
                <a:latin typeface="Garamond" panose="02020404030301010803" pitchFamily="18" charset="0"/>
              </a:rPr>
              <a:t>Conduct routine, ambient monitoring</a:t>
            </a:r>
          </a:p>
          <a:p>
            <a:r>
              <a:rPr lang="en-US" sz="2400" dirty="0">
                <a:latin typeface="Garamond" panose="02020404030301010803" pitchFamily="18" charset="0"/>
              </a:rPr>
              <a:t>Analyze for other species</a:t>
            </a:r>
          </a:p>
          <a:p>
            <a:pPr marL="0" indent="0">
              <a:buNone/>
            </a:pPr>
            <a:endParaRPr lang="en-US" sz="1100" b="1" dirty="0">
              <a:latin typeface="Garamond" panose="02020404030301010803" pitchFamily="18" charset="0"/>
            </a:endParaRPr>
          </a:p>
          <a:p>
            <a:pPr marL="0" indent="0">
              <a:buNone/>
            </a:pPr>
            <a:r>
              <a:rPr lang="en-US" sz="2800" b="1" dirty="0" smtClean="0">
                <a:latin typeface="Garamond" panose="02020404030301010803" pitchFamily="18" charset="0"/>
              </a:rPr>
              <a:t>Coordinate with City</a:t>
            </a:r>
          </a:p>
          <a:p>
            <a:r>
              <a:rPr lang="en-US" sz="2400" dirty="0" smtClean="0">
                <a:latin typeface="Garamond" panose="02020404030301010803" pitchFamily="18" charset="0"/>
              </a:rPr>
              <a:t>Analyses and reporting</a:t>
            </a:r>
          </a:p>
          <a:p>
            <a:r>
              <a:rPr lang="en-US" sz="2400" dirty="0" smtClean="0">
                <a:latin typeface="Garamond" panose="02020404030301010803" pitchFamily="18" charset="0"/>
              </a:rPr>
              <a:t>Incorporate results into efforts </a:t>
            </a:r>
            <a:r>
              <a:rPr lang="en-US" sz="2400" dirty="0">
                <a:latin typeface="Garamond" panose="02020404030301010803" pitchFamily="18" charset="0"/>
              </a:rPr>
              <a:t>f</a:t>
            </a:r>
            <a:r>
              <a:rPr lang="en-US" sz="2400" dirty="0" smtClean="0">
                <a:latin typeface="Garamond" panose="02020404030301010803" pitchFamily="18" charset="0"/>
              </a:rPr>
              <a:t>unded by Plan</a:t>
            </a:r>
          </a:p>
          <a:p>
            <a:r>
              <a:rPr lang="en-US" sz="2400" dirty="0" smtClean="0">
                <a:latin typeface="Garamond" panose="02020404030301010803" pitchFamily="18" charset="0"/>
              </a:rPr>
              <a:t>Funds for additional monitoring</a:t>
            </a:r>
          </a:p>
          <a:p>
            <a:endParaRPr lang="en-US" sz="2600" dirty="0" smtClean="0">
              <a:latin typeface="Garamond" panose="02020404030301010803" pitchFamily="18" charset="0"/>
            </a:endParaRPr>
          </a:p>
          <a:p>
            <a:endParaRPr lang="en-US" sz="2600" dirty="0" smtClean="0">
              <a:latin typeface="Garamond" panose="02020404030301010803" pitchFamily="18" charset="0"/>
            </a:endParaRPr>
          </a:p>
          <a:p>
            <a:pPr marL="0" indent="0">
              <a:buNone/>
            </a:pPr>
            <a:endParaRPr lang="en-US" sz="3400" b="1" dirty="0" smtClean="0">
              <a:latin typeface="Garamond" panose="02020404030301010803" pitchFamily="18" charset="0"/>
            </a:endParaRPr>
          </a:p>
          <a:p>
            <a:pPr marL="0" indent="0">
              <a:buNone/>
            </a:pPr>
            <a:endParaRPr lang="en-US" sz="2800" dirty="0">
              <a:latin typeface="Garamond" panose="02020404030301010803" pitchFamily="18" charset="0"/>
            </a:endParaRPr>
          </a:p>
          <a:p>
            <a:pPr marL="457200" lvl="1" indent="0">
              <a:buNone/>
            </a:pPr>
            <a:endParaRPr lang="en-US" altLang="en-US" sz="1800" dirty="0">
              <a:latin typeface="Garamond" panose="02020404030301010803" pitchFamily="18" charset="0"/>
            </a:endParaRPr>
          </a:p>
          <a:p>
            <a:pPr marL="457200" lvl="1" indent="0">
              <a:buNone/>
            </a:pPr>
            <a:endParaRPr lang="en-US" altLang="en-US" sz="1800" dirty="0">
              <a:latin typeface="Garamond" panose="02020404030301010803" pitchFamily="18"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26</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8153267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Bacterial Source Tracking –</a:t>
            </a:r>
            <a:br>
              <a:rPr lang="en-US" sz="3600" dirty="0" smtClean="0">
                <a:latin typeface="Garamond" panose="02020404030301010803" pitchFamily="18" charset="0"/>
              </a:rPr>
            </a:br>
            <a:r>
              <a:rPr lang="en-US" sz="3600" dirty="0" smtClean="0">
                <a:latin typeface="Garamond" panose="02020404030301010803" pitchFamily="18" charset="0"/>
              </a:rPr>
              <a:t>Spring/Summer 2017</a:t>
            </a:r>
            <a:endParaRPr lang="en-US" sz="3600" dirty="0">
              <a:latin typeface="Garamond" panose="02020404030301010803" pitchFamily="18" charset="0"/>
            </a:endParaRPr>
          </a:p>
        </p:txBody>
      </p:sp>
      <p:sp>
        <p:nvSpPr>
          <p:cNvPr id="3" name="Content Placeholder 2"/>
          <p:cNvSpPr>
            <a:spLocks noGrp="1"/>
          </p:cNvSpPr>
          <p:nvPr>
            <p:ph idx="1"/>
          </p:nvPr>
        </p:nvSpPr>
        <p:spPr>
          <a:xfrm>
            <a:off x="457200" y="1600200"/>
            <a:ext cx="8229600" cy="4756150"/>
          </a:xfrm>
        </p:spPr>
        <p:txBody>
          <a:bodyPr>
            <a:normAutofit/>
          </a:bodyPr>
          <a:lstStyle/>
          <a:p>
            <a:r>
              <a:rPr lang="en-US" sz="2500" dirty="0" smtClean="0">
                <a:latin typeface="Garamond" panose="02020404030301010803" pitchFamily="18" charset="0"/>
              </a:rPr>
              <a:t>City efforts on hold</a:t>
            </a:r>
          </a:p>
          <a:p>
            <a:r>
              <a:rPr lang="en-US" sz="2500" dirty="0" smtClean="0">
                <a:latin typeface="Garamond" panose="02020404030301010803" pitchFamily="18" charset="0"/>
              </a:rPr>
              <a:t>May – directions to proceed with our portion of collaborative effort</a:t>
            </a:r>
          </a:p>
          <a:p>
            <a:r>
              <a:rPr lang="en-US" sz="2500" dirty="0" smtClean="0">
                <a:latin typeface="Garamond" panose="02020404030301010803" pitchFamily="18" charset="0"/>
              </a:rPr>
              <a:t>Redesigned study parameters, schedule and quality assurance/control plan</a:t>
            </a:r>
          </a:p>
          <a:p>
            <a:r>
              <a:rPr lang="en-US" sz="2500" dirty="0" smtClean="0">
                <a:latin typeface="Garamond" panose="02020404030301010803" pitchFamily="18" charset="0"/>
              </a:rPr>
              <a:t>Contracted with Plum Creek Watershed Plan Coordinator for sampling and oversight</a:t>
            </a:r>
          </a:p>
          <a:p>
            <a:r>
              <a:rPr lang="en-US" sz="2500" dirty="0" smtClean="0">
                <a:latin typeface="Garamond" panose="02020404030301010803" pitchFamily="18" charset="0"/>
              </a:rPr>
              <a:t>Agreement with Texas A&amp;M for DNA analyses</a:t>
            </a:r>
          </a:p>
          <a:p>
            <a:r>
              <a:rPr lang="en-US" sz="2500" dirty="0" smtClean="0">
                <a:latin typeface="Garamond" panose="02020404030301010803" pitchFamily="18" charset="0"/>
              </a:rPr>
              <a:t>Coordination with TX A&amp;M for additional bat markers</a:t>
            </a:r>
          </a:p>
          <a:p>
            <a:r>
              <a:rPr lang="en-US" sz="2500" dirty="0" smtClean="0">
                <a:latin typeface="Garamond" panose="02020404030301010803" pitchFamily="18" charset="0"/>
              </a:rPr>
              <a:t>Sampling in August, September and October</a:t>
            </a:r>
          </a:p>
          <a:p>
            <a:endParaRPr lang="en-US" dirty="0" smtClean="0"/>
          </a:p>
        </p:txBody>
      </p:sp>
      <p:sp>
        <p:nvSpPr>
          <p:cNvPr id="4" name="Slide Number Placeholder 3"/>
          <p:cNvSpPr>
            <a:spLocks noGrp="1"/>
          </p:cNvSpPr>
          <p:nvPr>
            <p:ph type="sldNum" sz="quarter" idx="12"/>
          </p:nvPr>
        </p:nvSpPr>
        <p:spPr/>
        <p:txBody>
          <a:bodyPr/>
          <a:lstStyle/>
          <a:p>
            <a:fld id="{EBCE8FE3-1F35-5C49-8B4C-76E5EDEE3F2F}" type="slidenum">
              <a:rPr lang="en-US" smtClean="0"/>
              <a:t>27</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36010106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EBCE8FE3-1F35-5C49-8B4C-76E5EDEE3F2F}" type="slidenum">
              <a:rPr lang="en-US" smtClean="0"/>
              <a:t>28</a:t>
            </a:fld>
            <a:endParaRPr lang="en-US"/>
          </a:p>
        </p:txBody>
      </p:sp>
      <p:pic>
        <p:nvPicPr>
          <p:cNvPr id="7" name="Content Placeholder 6"/>
          <p:cNvPicPr>
            <a:picLocks noGrp="1" noChangeAspect="1"/>
          </p:cNvPicPr>
          <p:nvPr>
            <p:ph idx="1"/>
          </p:nvPr>
        </p:nvPicPr>
        <p:blipFill>
          <a:blip r:embed="rId2"/>
          <a:stretch>
            <a:fillRect/>
          </a:stretch>
        </p:blipFill>
        <p:spPr>
          <a:xfrm>
            <a:off x="1" y="0"/>
            <a:ext cx="9144000" cy="6858000"/>
          </a:xfrm>
          <a:prstGeom prst="rect">
            <a:avLst/>
          </a:prstGeom>
        </p:spPr>
      </p:pic>
    </p:spTree>
    <p:extLst>
      <p:ext uri="{BB962C8B-B14F-4D97-AF65-F5344CB8AC3E}">
        <p14:creationId xmlns:p14="http://schemas.microsoft.com/office/powerpoint/2010/main" val="862325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94968"/>
            <a:ext cx="7934632" cy="5831196"/>
          </a:xfrm>
        </p:spPr>
        <p:txBody>
          <a:bodyPr>
            <a:normAutofit fontScale="55000" lnSpcReduction="20000"/>
          </a:bodyPr>
          <a:lstStyle/>
          <a:p>
            <a:pPr marL="0" indent="0">
              <a:buNone/>
            </a:pPr>
            <a:r>
              <a:rPr lang="en-US" b="1" dirty="0" smtClean="0">
                <a:solidFill>
                  <a:srgbClr val="212121"/>
                </a:solidFill>
                <a:latin typeface="Merriweather" charset="0"/>
              </a:rPr>
              <a:t>	</a:t>
            </a:r>
            <a:r>
              <a:rPr lang="en-US" b="1" dirty="0" smtClean="0">
                <a:solidFill>
                  <a:srgbClr val="212121"/>
                </a:solidFill>
                <a:latin typeface="Garamond" charset="0"/>
                <a:ea typeface="Garamond" charset="0"/>
                <a:cs typeface="Garamond" charset="0"/>
              </a:rPr>
              <a:t>		</a:t>
            </a:r>
            <a:r>
              <a:rPr lang="en-US" b="1" dirty="0">
                <a:solidFill>
                  <a:srgbClr val="212121"/>
                </a:solidFill>
                <a:latin typeface="Garamond" charset="0"/>
                <a:ea typeface="Garamond" charset="0"/>
                <a:cs typeface="Garamond" charset="0"/>
              </a:rPr>
              <a:t> </a:t>
            </a:r>
            <a:r>
              <a:rPr lang="en-US" sz="5100" b="1" dirty="0" smtClean="0">
                <a:solidFill>
                  <a:srgbClr val="212121"/>
                </a:solidFill>
                <a:latin typeface="Garamond" charset="0"/>
                <a:ea typeface="Garamond" charset="0"/>
                <a:cs typeface="Garamond" charset="0"/>
              </a:rPr>
              <a:t>History </a:t>
            </a:r>
            <a:r>
              <a:rPr lang="en-US" sz="5100" b="1" dirty="0">
                <a:solidFill>
                  <a:srgbClr val="212121"/>
                </a:solidFill>
                <a:latin typeface="Garamond" charset="0"/>
                <a:ea typeface="Garamond" charset="0"/>
                <a:cs typeface="Garamond" charset="0"/>
              </a:rPr>
              <a:t>of the Clean Water Act</a:t>
            </a:r>
          </a:p>
          <a:p>
            <a:pPr algn="ctr"/>
            <a:r>
              <a:rPr lang="en-US" b="1" dirty="0">
                <a:solidFill>
                  <a:srgbClr val="FFFFFF"/>
                </a:solidFill>
                <a:latin typeface="Garamond" charset="0"/>
                <a:ea typeface="Garamond" charset="0"/>
                <a:cs typeface="Garamond" charset="0"/>
              </a:rPr>
              <a:t>Quick Links</a:t>
            </a:r>
          </a:p>
          <a:p>
            <a:r>
              <a:rPr lang="en-US" sz="3600" dirty="0" smtClean="0">
                <a:solidFill>
                  <a:srgbClr val="212121"/>
                </a:solidFill>
                <a:latin typeface="Garamond" charset="0"/>
                <a:ea typeface="Garamond" charset="0"/>
                <a:cs typeface="Garamond" charset="0"/>
              </a:rPr>
              <a:t>The </a:t>
            </a:r>
            <a:r>
              <a:rPr lang="en-US" sz="3600" b="1" dirty="0">
                <a:solidFill>
                  <a:srgbClr val="212121"/>
                </a:solidFill>
                <a:latin typeface="Garamond" charset="0"/>
                <a:ea typeface="Garamond" charset="0"/>
                <a:cs typeface="Garamond" charset="0"/>
              </a:rPr>
              <a:t>Federal Water Pollution Control Act of 1948 </a:t>
            </a:r>
            <a:r>
              <a:rPr lang="en-US" sz="3600" dirty="0">
                <a:solidFill>
                  <a:srgbClr val="212121"/>
                </a:solidFill>
                <a:latin typeface="Garamond" charset="0"/>
                <a:ea typeface="Garamond" charset="0"/>
                <a:cs typeface="Garamond" charset="0"/>
              </a:rPr>
              <a:t>was the first major U.S. law to address water pollution. </a:t>
            </a:r>
            <a:r>
              <a:rPr lang="en-US" sz="3600" b="1" dirty="0">
                <a:solidFill>
                  <a:srgbClr val="212121"/>
                </a:solidFill>
                <a:latin typeface="Garamond" charset="0"/>
                <a:ea typeface="Garamond" charset="0"/>
                <a:cs typeface="Garamond" charset="0"/>
              </a:rPr>
              <a:t>Growing public awareness and concern for </a:t>
            </a:r>
            <a:r>
              <a:rPr lang="en-US" sz="3600" b="1" dirty="0" smtClean="0">
                <a:solidFill>
                  <a:srgbClr val="212121"/>
                </a:solidFill>
                <a:latin typeface="Garamond" charset="0"/>
                <a:ea typeface="Garamond" charset="0"/>
                <a:cs typeface="Garamond" charset="0"/>
              </a:rPr>
              <a:t>managing water </a:t>
            </a:r>
            <a:r>
              <a:rPr lang="en-US" sz="3600" b="1" dirty="0">
                <a:solidFill>
                  <a:srgbClr val="212121"/>
                </a:solidFill>
                <a:latin typeface="Garamond" charset="0"/>
                <a:ea typeface="Garamond" charset="0"/>
                <a:cs typeface="Garamond" charset="0"/>
              </a:rPr>
              <a:t>pollution led to sweeping amendments in </a:t>
            </a:r>
            <a:r>
              <a:rPr lang="en-US" sz="3600" b="1" dirty="0" smtClean="0">
                <a:solidFill>
                  <a:srgbClr val="212121"/>
                </a:solidFill>
                <a:latin typeface="Garamond" charset="0"/>
                <a:ea typeface="Garamond" charset="0"/>
                <a:cs typeface="Garamond" charset="0"/>
              </a:rPr>
              <a:t>1972</a:t>
            </a:r>
            <a:r>
              <a:rPr lang="en-US" sz="3600" b="1" dirty="0">
                <a:solidFill>
                  <a:srgbClr val="212121"/>
                </a:solidFill>
                <a:latin typeface="Garamond" charset="0"/>
                <a:ea typeface="Garamond" charset="0"/>
                <a:cs typeface="Garamond" charset="0"/>
              </a:rPr>
              <a:t> </a:t>
            </a:r>
            <a:r>
              <a:rPr lang="en-US" sz="3600" b="1" dirty="0" smtClean="0">
                <a:solidFill>
                  <a:srgbClr val="212121"/>
                </a:solidFill>
                <a:latin typeface="Garamond" charset="0"/>
                <a:ea typeface="Garamond" charset="0"/>
                <a:cs typeface="Garamond" charset="0"/>
              </a:rPr>
              <a:t>and what is now commonly know as the Clean Water Act. </a:t>
            </a:r>
            <a:r>
              <a:rPr lang="en-US" sz="3600" dirty="0">
                <a:solidFill>
                  <a:srgbClr val="212121"/>
                </a:solidFill>
                <a:latin typeface="Garamond" charset="0"/>
                <a:ea typeface="Garamond" charset="0"/>
                <a:cs typeface="Garamond" charset="0"/>
              </a:rPr>
              <a:t>(CWA</a:t>
            </a:r>
            <a:r>
              <a:rPr lang="en-US" sz="3600" dirty="0" smtClean="0">
                <a:solidFill>
                  <a:srgbClr val="212121"/>
                </a:solidFill>
                <a:latin typeface="Garamond" charset="0"/>
                <a:ea typeface="Garamond" charset="0"/>
                <a:cs typeface="Garamond" charset="0"/>
              </a:rPr>
              <a:t>). </a:t>
            </a:r>
            <a:endParaRPr lang="en-US" sz="3600" dirty="0">
              <a:latin typeface="Garamond" charset="0"/>
              <a:ea typeface="Garamond" charset="0"/>
              <a:cs typeface="Garamond" charset="0"/>
            </a:endParaRPr>
          </a:p>
          <a:p>
            <a:r>
              <a:rPr lang="en-US" sz="3600" dirty="0" smtClean="0">
                <a:solidFill>
                  <a:srgbClr val="212121"/>
                </a:solidFill>
                <a:latin typeface="Garamond" charset="0"/>
                <a:ea typeface="Garamond" charset="0"/>
                <a:cs typeface="Garamond" charset="0"/>
              </a:rPr>
              <a:t>The </a:t>
            </a:r>
            <a:r>
              <a:rPr lang="en-US" sz="3600" dirty="0">
                <a:solidFill>
                  <a:srgbClr val="212121"/>
                </a:solidFill>
                <a:latin typeface="Garamond" charset="0"/>
                <a:ea typeface="Garamond" charset="0"/>
                <a:cs typeface="Garamond" charset="0"/>
              </a:rPr>
              <a:t>1972 amendments:</a:t>
            </a:r>
          </a:p>
          <a:p>
            <a:pPr>
              <a:buFont typeface="Arial" charset="0"/>
              <a:buChar char="•"/>
            </a:pPr>
            <a:r>
              <a:rPr lang="en-US" sz="3600" b="1" dirty="0">
                <a:solidFill>
                  <a:srgbClr val="212121"/>
                </a:solidFill>
                <a:latin typeface="Garamond" charset="0"/>
                <a:ea typeface="Garamond" charset="0"/>
                <a:cs typeface="Garamond" charset="0"/>
              </a:rPr>
              <a:t>Established the basic structure for regulating pollutant discharges </a:t>
            </a:r>
            <a:r>
              <a:rPr lang="en-US" sz="3600" dirty="0">
                <a:solidFill>
                  <a:srgbClr val="212121"/>
                </a:solidFill>
                <a:latin typeface="Garamond" charset="0"/>
                <a:ea typeface="Garamond" charset="0"/>
                <a:cs typeface="Garamond" charset="0"/>
              </a:rPr>
              <a:t>into the waters of the United States.</a:t>
            </a:r>
          </a:p>
          <a:p>
            <a:pPr>
              <a:buFont typeface="Arial" charset="0"/>
              <a:buChar char="•"/>
            </a:pPr>
            <a:r>
              <a:rPr lang="en-US" sz="3600" b="1" dirty="0">
                <a:solidFill>
                  <a:srgbClr val="212121"/>
                </a:solidFill>
                <a:latin typeface="Garamond" charset="0"/>
                <a:ea typeface="Garamond" charset="0"/>
                <a:cs typeface="Garamond" charset="0"/>
              </a:rPr>
              <a:t>Gave EPA the authority to implement pollution control programs </a:t>
            </a:r>
            <a:r>
              <a:rPr lang="en-US" sz="3600" dirty="0">
                <a:solidFill>
                  <a:srgbClr val="212121"/>
                </a:solidFill>
                <a:latin typeface="Garamond" charset="0"/>
                <a:ea typeface="Garamond" charset="0"/>
                <a:cs typeface="Garamond" charset="0"/>
              </a:rPr>
              <a:t>such as setting wastewater standards for industry.</a:t>
            </a:r>
          </a:p>
          <a:p>
            <a:pPr>
              <a:buFont typeface="Arial" charset="0"/>
              <a:buChar char="•"/>
            </a:pPr>
            <a:r>
              <a:rPr lang="en-US" sz="3600" b="1" dirty="0">
                <a:solidFill>
                  <a:srgbClr val="212121"/>
                </a:solidFill>
                <a:latin typeface="Garamond" charset="0"/>
                <a:ea typeface="Garamond" charset="0"/>
                <a:cs typeface="Garamond" charset="0"/>
              </a:rPr>
              <a:t>Maintained existing requirements to set water quality standards </a:t>
            </a:r>
            <a:r>
              <a:rPr lang="en-US" sz="3600" dirty="0">
                <a:solidFill>
                  <a:srgbClr val="212121"/>
                </a:solidFill>
                <a:latin typeface="Garamond" charset="0"/>
                <a:ea typeface="Garamond" charset="0"/>
                <a:cs typeface="Garamond" charset="0"/>
              </a:rPr>
              <a:t>for all contaminants in surface waters.</a:t>
            </a:r>
          </a:p>
          <a:p>
            <a:pPr>
              <a:buFont typeface="Arial" charset="0"/>
              <a:buChar char="•"/>
            </a:pPr>
            <a:r>
              <a:rPr lang="en-US" sz="3600" b="1" dirty="0">
                <a:solidFill>
                  <a:srgbClr val="212121"/>
                </a:solidFill>
                <a:latin typeface="Garamond" charset="0"/>
                <a:ea typeface="Garamond" charset="0"/>
                <a:cs typeface="Garamond" charset="0"/>
              </a:rPr>
              <a:t>Made it unlawful for any person to discharge any pollutant </a:t>
            </a:r>
            <a:r>
              <a:rPr lang="en-US" sz="3600" dirty="0">
                <a:solidFill>
                  <a:srgbClr val="212121"/>
                </a:solidFill>
                <a:latin typeface="Garamond" charset="0"/>
                <a:ea typeface="Garamond" charset="0"/>
                <a:cs typeface="Garamond" charset="0"/>
              </a:rPr>
              <a:t>from a point source into navigable waters, unless a permit was obtained under its provisions.</a:t>
            </a:r>
          </a:p>
          <a:p>
            <a:pPr>
              <a:buFont typeface="Arial" charset="0"/>
              <a:buChar char="•"/>
            </a:pPr>
            <a:r>
              <a:rPr lang="en-US" sz="3600" b="1" dirty="0">
                <a:solidFill>
                  <a:srgbClr val="212121"/>
                </a:solidFill>
                <a:latin typeface="Garamond" charset="0"/>
                <a:ea typeface="Garamond" charset="0"/>
                <a:cs typeface="Garamond" charset="0"/>
              </a:rPr>
              <a:t>Funded the construction of sewage treatment plants </a:t>
            </a:r>
            <a:r>
              <a:rPr lang="en-US" sz="3600" dirty="0">
                <a:solidFill>
                  <a:srgbClr val="212121"/>
                </a:solidFill>
                <a:latin typeface="Garamond" charset="0"/>
                <a:ea typeface="Garamond" charset="0"/>
                <a:cs typeface="Garamond" charset="0"/>
              </a:rPr>
              <a:t>under the construction grants program.</a:t>
            </a:r>
          </a:p>
          <a:p>
            <a:pPr>
              <a:buFont typeface="Arial" charset="0"/>
              <a:buChar char="•"/>
            </a:pPr>
            <a:r>
              <a:rPr lang="en-US" sz="3600" b="1" dirty="0">
                <a:solidFill>
                  <a:srgbClr val="212121"/>
                </a:solidFill>
                <a:latin typeface="Garamond" charset="0"/>
                <a:ea typeface="Garamond" charset="0"/>
                <a:cs typeface="Garamond" charset="0"/>
              </a:rPr>
              <a:t>Recognized the </a:t>
            </a:r>
            <a:r>
              <a:rPr lang="en-US" sz="3600" b="1" u="sng" dirty="0">
                <a:solidFill>
                  <a:srgbClr val="212121"/>
                </a:solidFill>
                <a:latin typeface="Garamond" charset="0"/>
                <a:ea typeface="Garamond" charset="0"/>
                <a:cs typeface="Garamond" charset="0"/>
              </a:rPr>
              <a:t>need for planning to address the critical problems posed by nonpoint source pollution.</a:t>
            </a:r>
          </a:p>
          <a:p>
            <a:endParaRPr lang="en-US" sz="3600" dirty="0"/>
          </a:p>
        </p:txBody>
      </p:sp>
      <p:sp>
        <p:nvSpPr>
          <p:cNvPr id="4" name="Slide Number Placeholder 3"/>
          <p:cNvSpPr>
            <a:spLocks noGrp="1"/>
          </p:cNvSpPr>
          <p:nvPr>
            <p:ph type="sldNum" sz="quarter" idx="12"/>
          </p:nvPr>
        </p:nvSpPr>
        <p:spPr/>
        <p:txBody>
          <a:bodyPr/>
          <a:lstStyle/>
          <a:p>
            <a:fld id="{EBCE8FE3-1F35-5C49-8B4C-76E5EDEE3F2F}" type="slidenum">
              <a:rPr lang="en-US" smtClean="0"/>
              <a:t>29</a:t>
            </a:fld>
            <a:endParaRPr lang="en-US"/>
          </a:p>
        </p:txBody>
      </p:sp>
    </p:spTree>
    <p:extLst>
      <p:ext uri="{BB962C8B-B14F-4D97-AF65-F5344CB8AC3E}">
        <p14:creationId xmlns:p14="http://schemas.microsoft.com/office/powerpoint/2010/main" val="16949555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CE8FE3-1F35-5C49-8B4C-76E5EDEE3F2F}" type="slidenum">
              <a:rPr lang="en-US" smtClean="0"/>
              <a:t>3</a:t>
            </a:fld>
            <a:endParaRPr lang="en-US"/>
          </a:p>
        </p:txBody>
      </p:sp>
      <p:pic>
        <p:nvPicPr>
          <p:cNvPr id="5" name="Picture 4"/>
          <p:cNvPicPr>
            <a:picLocks noChangeAspect="1"/>
          </p:cNvPicPr>
          <p:nvPr/>
        </p:nvPicPr>
        <p:blipFill>
          <a:blip r:embed="rId2"/>
          <a:stretch>
            <a:fillRect/>
          </a:stretch>
        </p:blipFill>
        <p:spPr>
          <a:xfrm>
            <a:off x="0" y="585788"/>
            <a:ext cx="9144000" cy="4833556"/>
          </a:xfrm>
          <a:prstGeom prst="rect">
            <a:avLst/>
          </a:prstGeom>
        </p:spPr>
      </p:pic>
      <p:sp>
        <p:nvSpPr>
          <p:cNvPr id="6" name="Rectangle 5"/>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TextBox 7"/>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3"/>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17403420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Ongoing/Historical </a:t>
            </a:r>
            <a:br>
              <a:rPr lang="en-US" sz="3600" dirty="0" smtClean="0">
                <a:latin typeface="Garamond" panose="02020404030301010803" pitchFamily="18" charset="0"/>
              </a:rPr>
            </a:br>
            <a:r>
              <a:rPr lang="en-US" sz="3600" dirty="0" smtClean="0">
                <a:latin typeface="Garamond" panose="02020404030301010803" pitchFamily="18" charset="0"/>
              </a:rPr>
              <a:t>Water Quality Monitoring</a:t>
            </a:r>
            <a:endParaRPr lang="en-US" sz="3600" dirty="0">
              <a:latin typeface="Garamond" panose="02020404030301010803" pitchFamily="18" charset="0"/>
            </a:endParaRPr>
          </a:p>
        </p:txBody>
      </p:sp>
      <p:sp>
        <p:nvSpPr>
          <p:cNvPr id="3" name="Content Placeholder 2"/>
          <p:cNvSpPr>
            <a:spLocks noGrp="1"/>
          </p:cNvSpPr>
          <p:nvPr>
            <p:ph idx="1"/>
          </p:nvPr>
        </p:nvSpPr>
        <p:spPr/>
        <p:txBody>
          <a:bodyPr>
            <a:normAutofit/>
          </a:bodyPr>
          <a:lstStyle/>
          <a:p>
            <a:r>
              <a:rPr lang="en-US" dirty="0" smtClean="0">
                <a:solidFill>
                  <a:srgbClr val="FF0000"/>
                </a:solidFill>
                <a:latin typeface="Garamond" panose="02020404030301010803" pitchFamily="18" charset="0"/>
              </a:rPr>
              <a:t>Texas Clean Rivers Program</a:t>
            </a:r>
            <a:r>
              <a:rPr lang="en-US" dirty="0" smtClean="0">
                <a:latin typeface="Garamond" panose="02020404030301010803" pitchFamily="18" charset="0"/>
              </a:rPr>
              <a:t> – quality assured</a:t>
            </a:r>
          </a:p>
          <a:p>
            <a:r>
              <a:rPr lang="en-US" dirty="0" smtClean="0">
                <a:latin typeface="Garamond" panose="02020404030301010803" pitchFamily="18" charset="0"/>
              </a:rPr>
              <a:t>Watershed Plan (previous) - </a:t>
            </a:r>
            <a:r>
              <a:rPr lang="en-US" dirty="0">
                <a:latin typeface="Garamond" panose="02020404030301010803" pitchFamily="18" charset="0"/>
              </a:rPr>
              <a:t>quality </a:t>
            </a:r>
            <a:r>
              <a:rPr lang="en-US" dirty="0" smtClean="0">
                <a:latin typeface="Garamond" panose="02020404030301010803" pitchFamily="18" charset="0"/>
              </a:rPr>
              <a:t>assured</a:t>
            </a:r>
          </a:p>
          <a:p>
            <a:r>
              <a:rPr lang="en-US" dirty="0" smtClean="0">
                <a:latin typeface="Garamond" panose="02020404030301010803" pitchFamily="18" charset="0"/>
              </a:rPr>
              <a:t>Watershed Plan (new) - </a:t>
            </a:r>
            <a:r>
              <a:rPr lang="en-US" dirty="0">
                <a:latin typeface="Garamond" panose="02020404030301010803" pitchFamily="18" charset="0"/>
              </a:rPr>
              <a:t>quality </a:t>
            </a:r>
            <a:r>
              <a:rPr lang="en-US" dirty="0" smtClean="0">
                <a:latin typeface="Garamond" panose="02020404030301010803" pitchFamily="18" charset="0"/>
              </a:rPr>
              <a:t>assured</a:t>
            </a:r>
          </a:p>
          <a:p>
            <a:r>
              <a:rPr lang="en-US" dirty="0" smtClean="0">
                <a:latin typeface="Garamond" panose="02020404030301010803" pitchFamily="18" charset="0"/>
              </a:rPr>
              <a:t>Citizens’ Wimberley Water Advisory Group – limited quality assurance</a:t>
            </a:r>
          </a:p>
          <a:p>
            <a:r>
              <a:rPr lang="en-US" dirty="0" smtClean="0">
                <a:latin typeface="Garamond" panose="02020404030301010803" pitchFamily="18" charset="0"/>
              </a:rPr>
              <a:t>City staff monitoring</a:t>
            </a:r>
          </a:p>
          <a:p>
            <a:r>
              <a:rPr lang="en-US" dirty="0" smtClean="0">
                <a:latin typeface="Garamond" panose="02020404030301010803" pitchFamily="18" charset="0"/>
              </a:rPr>
              <a:t>Texas Stream Team</a:t>
            </a:r>
            <a:r>
              <a:rPr lang="en-US" dirty="0">
                <a:latin typeface="Garamond" panose="02020404030301010803" pitchFamily="18" charset="0"/>
              </a:rPr>
              <a:t> - quality assured</a:t>
            </a:r>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30</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3371368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3"/>
            <a:ext cx="8229600" cy="1143000"/>
          </a:xfrm>
        </p:spPr>
        <p:txBody>
          <a:bodyPr>
            <a:noAutofit/>
          </a:bodyPr>
          <a:lstStyle/>
          <a:p>
            <a:r>
              <a:rPr lang="en-US" sz="3600" dirty="0" smtClean="0">
                <a:latin typeface="Garamond" panose="02020404030301010803" pitchFamily="18" charset="0"/>
              </a:rPr>
              <a:t>Texas Clean Rivers Program</a:t>
            </a:r>
            <a:endParaRPr lang="en-US" sz="3600" dirty="0">
              <a:latin typeface="Garamond" panose="02020404030301010803" pitchFamily="18" charset="0"/>
            </a:endParaRPr>
          </a:p>
        </p:txBody>
      </p:sp>
      <p:sp>
        <p:nvSpPr>
          <p:cNvPr id="3" name="Content Placeholder 2"/>
          <p:cNvSpPr>
            <a:spLocks noGrp="1"/>
          </p:cNvSpPr>
          <p:nvPr>
            <p:ph idx="1"/>
          </p:nvPr>
        </p:nvSpPr>
        <p:spPr>
          <a:xfrm>
            <a:off x="321014" y="1249362"/>
            <a:ext cx="8531157" cy="5121275"/>
          </a:xfrm>
        </p:spPr>
        <p:txBody>
          <a:bodyPr>
            <a:normAutofit fontScale="92500" lnSpcReduction="20000"/>
          </a:bodyPr>
          <a:lstStyle/>
          <a:p>
            <a:pPr marL="0" indent="0">
              <a:buNone/>
            </a:pPr>
            <a:r>
              <a:rPr lang="en-US" dirty="0" smtClean="0">
                <a:latin typeface="Garamond" panose="02020404030301010803" pitchFamily="18" charset="0"/>
              </a:rPr>
              <a:t>Mission: Working </a:t>
            </a:r>
            <a:r>
              <a:rPr lang="en-US" dirty="0">
                <a:latin typeface="Garamond" panose="02020404030301010803" pitchFamily="18" charset="0"/>
              </a:rPr>
              <a:t>together for clean water and science-based decisions</a:t>
            </a:r>
            <a:r>
              <a:rPr lang="en-US" dirty="0" smtClean="0">
                <a:latin typeface="Garamond" panose="02020404030301010803" pitchFamily="18" charset="0"/>
              </a:rPr>
              <a:t>.</a:t>
            </a:r>
            <a:endParaRPr lang="en-US" i="1" dirty="0">
              <a:latin typeface="Garamond" panose="02020404030301010803" pitchFamily="18" charset="0"/>
            </a:endParaRPr>
          </a:p>
          <a:p>
            <a:r>
              <a:rPr lang="en-US" dirty="0">
                <a:latin typeface="Garamond" panose="02020404030301010803" pitchFamily="18" charset="0"/>
              </a:rPr>
              <a:t>Provide quality-assured data to the TCEQ for use in </a:t>
            </a:r>
            <a:r>
              <a:rPr lang="en-US" dirty="0" smtClean="0">
                <a:latin typeface="Garamond" panose="02020404030301010803" pitchFamily="18" charset="0"/>
              </a:rPr>
              <a:t>decision-making and assessment of compliance with    Clean Water Act water quality standards </a:t>
            </a:r>
            <a:endParaRPr lang="en-US" dirty="0">
              <a:latin typeface="Garamond" panose="02020404030301010803" pitchFamily="18" charset="0"/>
            </a:endParaRPr>
          </a:p>
          <a:p>
            <a:r>
              <a:rPr lang="en-US" dirty="0">
                <a:latin typeface="Garamond" panose="02020404030301010803" pitchFamily="18" charset="0"/>
              </a:rPr>
              <a:t>Identify and evaluate water quality issues</a:t>
            </a:r>
          </a:p>
          <a:p>
            <a:r>
              <a:rPr lang="en-US" dirty="0">
                <a:latin typeface="Garamond" panose="02020404030301010803" pitchFamily="18" charset="0"/>
              </a:rPr>
              <a:t>Promote cooperative watershed planning</a:t>
            </a:r>
          </a:p>
          <a:p>
            <a:r>
              <a:rPr lang="en-US" dirty="0">
                <a:latin typeface="Garamond" panose="02020404030301010803" pitchFamily="18" charset="0"/>
              </a:rPr>
              <a:t>Recommend management strategies</a:t>
            </a:r>
          </a:p>
          <a:p>
            <a:r>
              <a:rPr lang="en-US" dirty="0">
                <a:latin typeface="Garamond" panose="02020404030301010803" pitchFamily="18" charset="0"/>
              </a:rPr>
              <a:t>Inform and engage stakeholders </a:t>
            </a:r>
            <a:endParaRPr lang="en-US" dirty="0" smtClean="0">
              <a:latin typeface="Garamond" panose="02020404030301010803" pitchFamily="18" charset="0"/>
            </a:endParaRPr>
          </a:p>
          <a:p>
            <a:r>
              <a:rPr lang="en-US" dirty="0" smtClean="0">
                <a:latin typeface="Garamond" panose="02020404030301010803" pitchFamily="18" charset="0"/>
              </a:rPr>
              <a:t>Maintain </a:t>
            </a:r>
            <a:r>
              <a:rPr lang="en-US" dirty="0">
                <a:latin typeface="Garamond" panose="02020404030301010803" pitchFamily="18" charset="0"/>
              </a:rPr>
              <a:t>efficient use of public </a:t>
            </a:r>
            <a:r>
              <a:rPr lang="en-US" dirty="0" smtClean="0">
                <a:latin typeface="Garamond" panose="02020404030301010803" pitchFamily="18" charset="0"/>
              </a:rPr>
              <a:t>funds</a:t>
            </a:r>
            <a:endParaRPr lang="en-US" sz="2800" dirty="0" smtClean="0">
              <a:latin typeface="Garamond" panose="02020404030301010803" pitchFamily="18" charset="0"/>
            </a:endParaRPr>
          </a:p>
          <a:p>
            <a:pPr marL="0" indent="0">
              <a:buNone/>
            </a:pPr>
            <a:r>
              <a:rPr lang="en-US" sz="2800" dirty="0" smtClean="0">
                <a:latin typeface="Garamond" panose="02020404030301010803" pitchFamily="18" charset="0"/>
              </a:rPr>
              <a:t>https</a:t>
            </a:r>
            <a:r>
              <a:rPr lang="en-US" sz="2800" dirty="0">
                <a:latin typeface="Garamond" panose="02020404030301010803" pitchFamily="18" charset="0"/>
              </a:rPr>
              <a:t>://www.tceq.texas.gov/waterquality/clean-rivers</a:t>
            </a:r>
          </a:p>
          <a:p>
            <a:endParaRPr lang="en-US" dirty="0" smtClean="0">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EBCE8FE3-1F35-5C49-8B4C-76E5EDEE3F2F}" type="slidenum">
              <a:rPr lang="en-US" smtClean="0"/>
              <a:t>31</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967801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3"/>
            <a:ext cx="8229600" cy="1143000"/>
          </a:xfrm>
        </p:spPr>
        <p:txBody>
          <a:bodyPr>
            <a:noAutofit/>
          </a:bodyPr>
          <a:lstStyle/>
          <a:p>
            <a:r>
              <a:rPr lang="en-US" sz="3600" dirty="0" smtClean="0">
                <a:latin typeface="Garamond" panose="02020404030301010803" pitchFamily="18" charset="0"/>
              </a:rPr>
              <a:t>GBRA -  Clean Rivers Program</a:t>
            </a:r>
            <a:endParaRPr lang="en-US" sz="3600" dirty="0">
              <a:latin typeface="Garamond" panose="02020404030301010803" pitchFamily="18" charset="0"/>
            </a:endParaRPr>
          </a:p>
        </p:txBody>
      </p:sp>
      <p:sp>
        <p:nvSpPr>
          <p:cNvPr id="3" name="Content Placeholder 2"/>
          <p:cNvSpPr>
            <a:spLocks noGrp="1"/>
          </p:cNvSpPr>
          <p:nvPr>
            <p:ph idx="1"/>
          </p:nvPr>
        </p:nvSpPr>
        <p:spPr>
          <a:xfrm>
            <a:off x="235744" y="1079191"/>
            <a:ext cx="8672511" cy="5191754"/>
          </a:xfrm>
        </p:spPr>
        <p:txBody>
          <a:bodyPr>
            <a:normAutofit fontScale="32500" lnSpcReduction="20000"/>
          </a:bodyPr>
          <a:lstStyle/>
          <a:p>
            <a:r>
              <a:rPr lang="en-US" sz="6200" dirty="0" smtClean="0">
                <a:latin typeface="Garamond" panose="02020404030301010803" pitchFamily="18" charset="0"/>
              </a:rPr>
              <a:t>GBRA </a:t>
            </a:r>
            <a:r>
              <a:rPr lang="en-US" sz="6200" dirty="0">
                <a:latin typeface="Garamond" panose="02020404030301010803" pitchFamily="18" charset="0"/>
              </a:rPr>
              <a:t>partners with </a:t>
            </a:r>
            <a:r>
              <a:rPr lang="en-US" sz="6200" dirty="0" smtClean="0">
                <a:latin typeface="Garamond" panose="02020404030301010803" pitchFamily="18" charset="0"/>
              </a:rPr>
              <a:t>TCEQ </a:t>
            </a:r>
            <a:r>
              <a:rPr lang="en-US" sz="6200" dirty="0">
                <a:latin typeface="Garamond" panose="02020404030301010803" pitchFamily="18" charset="0"/>
              </a:rPr>
              <a:t>to administer the Clean Rivers Program (CRP) for the Guadalupe River and Lavaca-Guadalupe Coastal Basins.</a:t>
            </a:r>
            <a:r>
              <a:rPr lang="en-US" sz="4900" dirty="0">
                <a:latin typeface="Garamond" panose="02020404030301010803" pitchFamily="18" charset="0"/>
              </a:rPr>
              <a:t> </a:t>
            </a:r>
            <a:endParaRPr lang="en-US" sz="4900" dirty="0" smtClean="0">
              <a:latin typeface="Garamond" panose="02020404030301010803" pitchFamily="18" charset="0"/>
            </a:endParaRPr>
          </a:p>
          <a:p>
            <a:pPr marL="0" indent="0">
              <a:buNone/>
            </a:pPr>
            <a:endParaRPr lang="en-US" sz="3400" dirty="0">
              <a:latin typeface="Garamond" panose="02020404030301010803" pitchFamily="18" charset="0"/>
            </a:endParaRPr>
          </a:p>
          <a:p>
            <a:r>
              <a:rPr lang="en-US" sz="6200" dirty="0" smtClean="0">
                <a:latin typeface="Garamond" panose="02020404030301010803" pitchFamily="18" charset="0"/>
              </a:rPr>
              <a:t>The </a:t>
            </a:r>
            <a:r>
              <a:rPr lang="en-US" sz="6200" dirty="0">
                <a:latin typeface="Garamond" panose="02020404030301010803" pitchFamily="18" charset="0"/>
              </a:rPr>
              <a:t>Wimberley Valley Watershed Association (WVWA</a:t>
            </a:r>
            <a:r>
              <a:rPr lang="en-US" sz="6200" dirty="0" smtClean="0">
                <a:latin typeface="Garamond" panose="02020404030301010803" pitchFamily="18" charset="0"/>
              </a:rPr>
              <a:t>) began funding the program with help from the City of Wimberley in 2003. The program  </a:t>
            </a:r>
            <a:r>
              <a:rPr lang="en-US" sz="6200" dirty="0">
                <a:latin typeface="Garamond" panose="02020404030301010803" pitchFamily="18" charset="0"/>
              </a:rPr>
              <a:t>contributes monitoring data collected under the Guadalupe Basin CRP quality assurance project </a:t>
            </a:r>
            <a:r>
              <a:rPr lang="en-US" sz="6200" dirty="0" smtClean="0">
                <a:latin typeface="Garamond" panose="02020404030301010803" pitchFamily="18" charset="0"/>
              </a:rPr>
              <a:t>plan (QAPP) </a:t>
            </a:r>
            <a:r>
              <a:rPr lang="en-US" sz="6200" dirty="0">
                <a:latin typeface="Garamond" panose="02020404030301010803" pitchFamily="18" charset="0"/>
              </a:rPr>
              <a:t>from the Blanco River and Cypress Creek </a:t>
            </a:r>
            <a:r>
              <a:rPr lang="en-US" sz="6200" dirty="0" smtClean="0">
                <a:latin typeface="Garamond" panose="02020404030301010803" pitchFamily="18" charset="0"/>
              </a:rPr>
              <a:t>watersheds.</a:t>
            </a:r>
          </a:p>
          <a:p>
            <a:pPr marL="0" indent="0">
              <a:buNone/>
            </a:pPr>
            <a:endParaRPr lang="en-US" sz="3400" dirty="0" smtClean="0">
              <a:latin typeface="Garamond" panose="02020404030301010803" pitchFamily="18" charset="0"/>
            </a:endParaRPr>
          </a:p>
          <a:p>
            <a:r>
              <a:rPr lang="en-US" sz="6200" dirty="0" smtClean="0">
                <a:latin typeface="Garamond" panose="02020404030301010803" pitchFamily="18" charset="0"/>
              </a:rPr>
              <a:t>TCEQ and USEPA quality assure data and program efforts.</a:t>
            </a:r>
          </a:p>
          <a:p>
            <a:pPr marL="0" indent="0">
              <a:buNone/>
            </a:pPr>
            <a:endParaRPr lang="en-US" sz="2800" dirty="0" smtClean="0">
              <a:latin typeface="Garamond" panose="02020404030301010803" pitchFamily="18" charset="0"/>
            </a:endParaRPr>
          </a:p>
          <a:p>
            <a:r>
              <a:rPr lang="en-US" sz="6200" dirty="0" smtClean="0">
                <a:latin typeface="Garamond" panose="02020404030301010803" pitchFamily="18" charset="0"/>
              </a:rPr>
              <a:t>Meadows Center staff (trained by GBRA and listed in the QAPP collects data. GBRA laboratory analyzes data/samples. </a:t>
            </a:r>
          </a:p>
          <a:p>
            <a:pPr marL="0" indent="0">
              <a:buNone/>
            </a:pPr>
            <a:endParaRPr lang="en-US" sz="2800" dirty="0" smtClean="0">
              <a:latin typeface="Garamond" panose="02020404030301010803" pitchFamily="18" charset="0"/>
            </a:endParaRPr>
          </a:p>
          <a:p>
            <a:r>
              <a:rPr lang="en-US" sz="6200" dirty="0" smtClean="0">
                <a:latin typeface="Garamond" panose="02020404030301010803" pitchFamily="18" charset="0"/>
              </a:rPr>
              <a:t>TCEQ uses the data for decision making purposes, water quality impairment listings</a:t>
            </a:r>
          </a:p>
          <a:p>
            <a:endParaRPr lang="en-US" sz="2800" dirty="0">
              <a:latin typeface="Garamond" panose="02020404030301010803" pitchFamily="18" charset="0"/>
            </a:endParaRPr>
          </a:p>
          <a:p>
            <a:r>
              <a:rPr lang="en-US" sz="6200" dirty="0" smtClean="0">
                <a:latin typeface="Garamond" panose="02020404030301010803" pitchFamily="18" charset="0"/>
              </a:rPr>
              <a:t>Data has been collected on many sites since 1998</a:t>
            </a:r>
          </a:p>
          <a:p>
            <a:pPr marL="0" indent="0">
              <a:buNone/>
            </a:pPr>
            <a:endParaRPr lang="en-US" sz="4900" dirty="0" smtClean="0">
              <a:latin typeface="Garamond" panose="02020404030301010803" pitchFamily="18" charset="0"/>
            </a:endParaRPr>
          </a:p>
          <a:p>
            <a:pPr marL="0" indent="0">
              <a:buNone/>
            </a:pPr>
            <a:r>
              <a:rPr lang="en-US" sz="6200" dirty="0" smtClean="0">
                <a:latin typeface="Garamond" panose="02020404030301010803" pitchFamily="18" charset="0"/>
              </a:rPr>
              <a:t>https</a:t>
            </a:r>
            <a:r>
              <a:rPr lang="en-US" sz="6200" dirty="0">
                <a:latin typeface="Garamond" panose="02020404030301010803" pitchFamily="18" charset="0"/>
              </a:rPr>
              <a:t>://www.tceq.texas.gov/waterquality/clean-rivers</a:t>
            </a:r>
          </a:p>
          <a:p>
            <a:endParaRPr lang="en-US" dirty="0" smtClean="0">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EBCE8FE3-1F35-5C49-8B4C-76E5EDEE3F2F}" type="slidenum">
              <a:rPr lang="en-US" smtClean="0"/>
              <a:t>32</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22226713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Clean Rivers Program</a:t>
            </a:r>
            <a:endParaRPr lang="en-US" sz="3600" dirty="0">
              <a:latin typeface="Garamond" panose="02020404030301010803" pitchFamily="18" charset="0"/>
            </a:endParaRPr>
          </a:p>
        </p:txBody>
      </p:sp>
      <p:sp>
        <p:nvSpPr>
          <p:cNvPr id="3" name="Content Placeholder 2"/>
          <p:cNvSpPr>
            <a:spLocks noGrp="1"/>
          </p:cNvSpPr>
          <p:nvPr>
            <p:ph idx="1"/>
          </p:nvPr>
        </p:nvSpPr>
        <p:spPr/>
        <p:txBody>
          <a:bodyPr>
            <a:normAutofit/>
          </a:bodyPr>
          <a:lstStyle/>
          <a:p>
            <a:pPr marL="0" indent="0">
              <a:buNone/>
            </a:pPr>
            <a:r>
              <a:rPr lang="en-US" dirty="0" smtClean="0">
                <a:latin typeface="Garamond" panose="02020404030301010803" pitchFamily="18" charset="0"/>
              </a:rPr>
              <a:t>Why do we </a:t>
            </a:r>
            <a:r>
              <a:rPr lang="en-US" dirty="0">
                <a:latin typeface="Garamond" panose="02020404030301010803" pitchFamily="18" charset="0"/>
              </a:rPr>
              <a:t>collect </a:t>
            </a:r>
            <a:r>
              <a:rPr lang="en-US" dirty="0" smtClean="0">
                <a:latin typeface="Garamond" panose="02020404030301010803" pitchFamily="18" charset="0"/>
              </a:rPr>
              <a:t>this data? </a:t>
            </a:r>
          </a:p>
          <a:p>
            <a:pPr marL="0" indent="0">
              <a:buNone/>
            </a:pPr>
            <a:endParaRPr lang="en-US" dirty="0" smtClean="0">
              <a:latin typeface="Garamond" panose="02020404030301010803" pitchFamily="18" charset="0"/>
            </a:endParaRPr>
          </a:p>
          <a:p>
            <a:r>
              <a:rPr lang="en-US" dirty="0" smtClean="0">
                <a:latin typeface="Garamond" panose="02020404030301010803" pitchFamily="18" charset="0"/>
              </a:rPr>
              <a:t>Clean water is valuable to the community</a:t>
            </a:r>
          </a:p>
          <a:p>
            <a:pPr lvl="1"/>
            <a:r>
              <a:rPr lang="en-US" dirty="0" smtClean="0">
                <a:latin typeface="Garamond" panose="02020404030301010803" pitchFamily="18" charset="0"/>
              </a:rPr>
              <a:t>Economic, intrinsic, way of life</a:t>
            </a:r>
          </a:p>
          <a:p>
            <a:pPr marL="457200" lvl="1" indent="0">
              <a:buNone/>
            </a:pPr>
            <a:endParaRPr lang="en-US" dirty="0" smtClean="0">
              <a:latin typeface="Garamond" panose="02020404030301010803" pitchFamily="18" charset="0"/>
            </a:endParaRPr>
          </a:p>
          <a:p>
            <a:r>
              <a:rPr lang="en-US" dirty="0" smtClean="0">
                <a:latin typeface="Garamond" panose="02020404030301010803" pitchFamily="18" charset="0"/>
              </a:rPr>
              <a:t>Clean </a:t>
            </a:r>
            <a:r>
              <a:rPr lang="en-US" dirty="0">
                <a:latin typeface="Garamond" panose="02020404030301010803" pitchFamily="18" charset="0"/>
              </a:rPr>
              <a:t>Water </a:t>
            </a:r>
            <a:r>
              <a:rPr lang="en-US" dirty="0" smtClean="0">
                <a:latin typeface="Garamond" panose="02020404030301010803" pitchFamily="18" charset="0"/>
              </a:rPr>
              <a:t>Act compliance </a:t>
            </a:r>
          </a:p>
          <a:p>
            <a:pPr lvl="1"/>
            <a:r>
              <a:rPr lang="en-US" dirty="0">
                <a:latin typeface="Garamond" panose="02020404030301010803" pitchFamily="18" charset="0"/>
              </a:rPr>
              <a:t>C</a:t>
            </a:r>
            <a:r>
              <a:rPr lang="en-US" dirty="0" smtClean="0">
                <a:latin typeface="Garamond" panose="02020404030301010803" pitchFamily="18" charset="0"/>
              </a:rPr>
              <a:t>ypress </a:t>
            </a:r>
            <a:r>
              <a:rPr lang="en-US" dirty="0">
                <a:latin typeface="Garamond" panose="02020404030301010803" pitchFamily="18" charset="0"/>
              </a:rPr>
              <a:t>C</a:t>
            </a:r>
            <a:r>
              <a:rPr lang="en-US" dirty="0" smtClean="0">
                <a:latin typeface="Garamond" panose="02020404030301010803" pitchFamily="18" charset="0"/>
              </a:rPr>
              <a:t>reek </a:t>
            </a:r>
            <a:r>
              <a:rPr lang="en-US" dirty="0">
                <a:latin typeface="Garamond" panose="02020404030301010803" pitchFamily="18" charset="0"/>
              </a:rPr>
              <a:t>listing in </a:t>
            </a:r>
            <a:r>
              <a:rPr lang="en-US" dirty="0" smtClean="0">
                <a:latin typeface="Garamond" panose="02020404030301010803" pitchFamily="18" charset="0"/>
              </a:rPr>
              <a:t>2000</a:t>
            </a:r>
          </a:p>
          <a:p>
            <a:pPr lvl="1"/>
            <a:r>
              <a:rPr lang="en-US" dirty="0" smtClean="0">
                <a:latin typeface="Garamond" panose="02020404030301010803" pitchFamily="18" charset="0"/>
              </a:rPr>
              <a:t>Historical baselines </a:t>
            </a:r>
            <a:r>
              <a:rPr lang="en-US" smtClean="0">
                <a:latin typeface="Garamond" panose="02020404030301010803" pitchFamily="18" charset="0"/>
              </a:rPr>
              <a:t>and information</a:t>
            </a:r>
          </a:p>
          <a:p>
            <a:pPr marL="457200" lvl="1" indent="0">
              <a:buNone/>
            </a:pPr>
            <a:endParaRPr lang="en-US" dirty="0">
              <a:latin typeface="Garamond" panose="02020404030301010803" pitchFamily="18" charset="0"/>
            </a:endParaRPr>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33</a:t>
            </a:fld>
            <a:endParaRPr lang="en-US"/>
          </a:p>
        </p:txBody>
      </p:sp>
    </p:spTree>
    <p:extLst>
      <p:ext uri="{BB962C8B-B14F-4D97-AF65-F5344CB8AC3E}">
        <p14:creationId xmlns:p14="http://schemas.microsoft.com/office/powerpoint/2010/main" val="34801620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Clean Rivers Program</a:t>
            </a:r>
            <a:endParaRPr lang="en-US" sz="3600" dirty="0">
              <a:latin typeface="Garamond" panose="02020404030301010803" pitchFamily="18" charset="0"/>
            </a:endParaRPr>
          </a:p>
        </p:txBody>
      </p:sp>
      <p:sp>
        <p:nvSpPr>
          <p:cNvPr id="3" name="Content Placeholder 2"/>
          <p:cNvSpPr>
            <a:spLocks noGrp="1"/>
          </p:cNvSpPr>
          <p:nvPr>
            <p:ph idx="1"/>
          </p:nvPr>
        </p:nvSpPr>
        <p:spPr/>
        <p:txBody>
          <a:bodyPr>
            <a:normAutofit fontScale="92500" lnSpcReduction="20000"/>
          </a:bodyPr>
          <a:lstStyle/>
          <a:p>
            <a:r>
              <a:rPr lang="en-US" sz="2800" dirty="0" smtClean="0">
                <a:latin typeface="Garamond" panose="02020404030301010803" pitchFamily="18" charset="0"/>
              </a:rPr>
              <a:t>Cypress Creek at RR12 Bridge Downtown site collected by GBRA </a:t>
            </a:r>
          </a:p>
          <a:p>
            <a:pPr marL="0" indent="0">
              <a:buNone/>
            </a:pPr>
            <a:endParaRPr lang="en-US" sz="2800" dirty="0" smtClean="0">
              <a:latin typeface="Garamond" panose="02020404030301010803" pitchFamily="18" charset="0"/>
            </a:endParaRPr>
          </a:p>
          <a:p>
            <a:r>
              <a:rPr lang="en-US" sz="2800" dirty="0" smtClean="0">
                <a:latin typeface="Garamond" panose="02020404030301010803" pitchFamily="18" charset="0"/>
              </a:rPr>
              <a:t>4 additional sites on Cypress collected by WVWA/Meadows </a:t>
            </a:r>
          </a:p>
          <a:p>
            <a:pPr marL="0" indent="0">
              <a:buNone/>
            </a:pPr>
            <a:endParaRPr lang="en-US" sz="2800" dirty="0" smtClean="0">
              <a:latin typeface="Garamond" panose="02020404030301010803" pitchFamily="18" charset="0"/>
            </a:endParaRPr>
          </a:p>
          <a:p>
            <a:r>
              <a:rPr lang="en-US" sz="2800" dirty="0" smtClean="0">
                <a:latin typeface="Garamond" panose="02020404030301010803" pitchFamily="18" charset="0"/>
              </a:rPr>
              <a:t>5 sites on Blanco </a:t>
            </a:r>
            <a:r>
              <a:rPr lang="en-US" sz="2800" dirty="0">
                <a:latin typeface="Garamond" panose="02020404030301010803" pitchFamily="18" charset="0"/>
              </a:rPr>
              <a:t>collected by WVWA/Meadows </a:t>
            </a:r>
            <a:endParaRPr lang="en-US" sz="2800" dirty="0" smtClean="0">
              <a:latin typeface="Garamond" panose="02020404030301010803" pitchFamily="18" charset="0"/>
            </a:endParaRPr>
          </a:p>
          <a:p>
            <a:endParaRPr lang="en-US" sz="2800" dirty="0">
              <a:latin typeface="Garamond" panose="02020404030301010803" pitchFamily="18" charset="0"/>
            </a:endParaRPr>
          </a:p>
          <a:p>
            <a:r>
              <a:rPr lang="en-US" sz="2800" dirty="0" smtClean="0">
                <a:latin typeface="Garamond" panose="02020404030301010803" pitchFamily="18" charset="0"/>
              </a:rPr>
              <a:t>Also 24 hour dissolved oxygen testing at 2 sites (Blue Hole and Cypress/Blanco confluence) 2 x year</a:t>
            </a:r>
            <a:endParaRPr lang="en-US" sz="2800" dirty="0">
              <a:latin typeface="Garamond" panose="02020404030301010803" pitchFamily="18" charset="0"/>
            </a:endParaRPr>
          </a:p>
          <a:p>
            <a:pPr marL="0" indent="0">
              <a:buNone/>
            </a:pPr>
            <a:r>
              <a:rPr lang="en-US" dirty="0">
                <a:latin typeface="Garamond" panose="02020404030301010803" pitchFamily="18" charset="0"/>
              </a:rPr>
              <a:t> </a:t>
            </a:r>
          </a:p>
        </p:txBody>
      </p:sp>
      <p:sp>
        <p:nvSpPr>
          <p:cNvPr id="4" name="Slide Number Placeholder 3"/>
          <p:cNvSpPr>
            <a:spLocks noGrp="1"/>
          </p:cNvSpPr>
          <p:nvPr>
            <p:ph type="sldNum" sz="quarter" idx="12"/>
          </p:nvPr>
        </p:nvSpPr>
        <p:spPr/>
        <p:txBody>
          <a:bodyPr/>
          <a:lstStyle/>
          <a:p>
            <a:fld id="{EBCE8FE3-1F35-5C49-8B4C-76E5EDEE3F2F}" type="slidenum">
              <a:rPr lang="en-US" smtClean="0"/>
              <a:t>34</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3041467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Clean Rivers Program</a:t>
            </a:r>
            <a:endParaRPr lang="en-US" sz="3600" dirty="0">
              <a:latin typeface="Garamond" panose="02020404030301010803" pitchFamily="18" charset="0"/>
            </a:endParaRPr>
          </a:p>
        </p:txBody>
      </p:sp>
      <p:sp>
        <p:nvSpPr>
          <p:cNvPr id="3" name="Content Placeholder 2"/>
          <p:cNvSpPr>
            <a:spLocks noGrp="1"/>
          </p:cNvSpPr>
          <p:nvPr>
            <p:ph idx="1"/>
          </p:nvPr>
        </p:nvSpPr>
        <p:spPr>
          <a:xfrm>
            <a:off x="457200" y="1257890"/>
            <a:ext cx="8229600" cy="4914900"/>
          </a:xfrm>
        </p:spPr>
        <p:txBody>
          <a:bodyPr>
            <a:normAutofit fontScale="85000" lnSpcReduction="20000"/>
          </a:bodyPr>
          <a:lstStyle/>
          <a:p>
            <a:pPr marL="0" indent="0">
              <a:buNone/>
            </a:pPr>
            <a:r>
              <a:rPr lang="en-US" dirty="0" smtClean="0">
                <a:latin typeface="Garamond" panose="02020404030301010803" pitchFamily="18" charset="0"/>
              </a:rPr>
              <a:t>Sites previously monitored monthly, now quarterly for:</a:t>
            </a:r>
          </a:p>
          <a:p>
            <a:pPr marL="0" indent="0">
              <a:buNone/>
            </a:pPr>
            <a:endParaRPr lang="en-US" dirty="0">
              <a:latin typeface="Garamond" panose="02020404030301010803" pitchFamily="18" charset="0"/>
            </a:endParaRPr>
          </a:p>
          <a:p>
            <a:r>
              <a:rPr lang="en-US" dirty="0">
                <a:latin typeface="Garamond" panose="02020404030301010803" pitchFamily="18" charset="0"/>
              </a:rPr>
              <a:t> </a:t>
            </a:r>
            <a:r>
              <a:rPr lang="en-US" dirty="0" smtClean="0">
                <a:latin typeface="Garamond" panose="02020404030301010803" pitchFamily="18" charset="0"/>
              </a:rPr>
              <a:t>Temperature</a:t>
            </a:r>
          </a:p>
          <a:p>
            <a:r>
              <a:rPr lang="en-US" dirty="0" smtClean="0">
                <a:latin typeface="Garamond" panose="02020404030301010803" pitchFamily="18" charset="0"/>
              </a:rPr>
              <a:t>Conductivity</a:t>
            </a:r>
          </a:p>
          <a:p>
            <a:r>
              <a:rPr lang="en-US" dirty="0" smtClean="0">
                <a:latin typeface="Garamond" panose="02020404030301010803" pitchFamily="18" charset="0"/>
              </a:rPr>
              <a:t>Dissolved Oxygen</a:t>
            </a:r>
          </a:p>
          <a:p>
            <a:r>
              <a:rPr lang="en-US" dirty="0" smtClean="0">
                <a:latin typeface="Garamond" panose="02020404030301010803" pitchFamily="18" charset="0"/>
              </a:rPr>
              <a:t>pH Nitrate/Nitrite-Nitrogen </a:t>
            </a:r>
          </a:p>
          <a:p>
            <a:r>
              <a:rPr lang="en-US" dirty="0" smtClean="0">
                <a:latin typeface="Garamond" panose="02020404030301010803" pitchFamily="18" charset="0"/>
              </a:rPr>
              <a:t>Total </a:t>
            </a:r>
            <a:r>
              <a:rPr lang="en-US" dirty="0">
                <a:latin typeface="Garamond" panose="02020404030301010803" pitchFamily="18" charset="0"/>
              </a:rPr>
              <a:t>Phosphorus </a:t>
            </a:r>
            <a:endParaRPr lang="en-US" dirty="0" smtClean="0">
              <a:latin typeface="Garamond" panose="02020404030301010803" pitchFamily="18" charset="0"/>
            </a:endParaRPr>
          </a:p>
          <a:p>
            <a:r>
              <a:rPr lang="en-US" dirty="0" smtClean="0">
                <a:latin typeface="Garamond" panose="02020404030301010803" pitchFamily="18" charset="0"/>
              </a:rPr>
              <a:t>Total Suspended Solids</a:t>
            </a:r>
          </a:p>
          <a:p>
            <a:r>
              <a:rPr lang="en-US" dirty="0" smtClean="0">
                <a:latin typeface="Garamond" panose="02020404030301010803" pitchFamily="18" charset="0"/>
              </a:rPr>
              <a:t>Ammonia</a:t>
            </a:r>
          </a:p>
          <a:p>
            <a:r>
              <a:rPr lang="en-US" dirty="0" smtClean="0">
                <a:latin typeface="Garamond" panose="02020404030301010803" pitchFamily="18" charset="0"/>
              </a:rPr>
              <a:t>E</a:t>
            </a:r>
            <a:r>
              <a:rPr lang="en-US" dirty="0">
                <a:latin typeface="Garamond" panose="02020404030301010803" pitchFamily="18" charset="0"/>
              </a:rPr>
              <a:t>. coli (#/100 mL</a:t>
            </a:r>
            <a:r>
              <a:rPr lang="en-US" dirty="0" smtClean="0">
                <a:latin typeface="Garamond" panose="02020404030301010803" pitchFamily="18" charset="0"/>
              </a:rPr>
              <a:t>)</a:t>
            </a:r>
          </a:p>
          <a:p>
            <a:r>
              <a:rPr lang="en-US" dirty="0" smtClean="0">
                <a:latin typeface="Garamond" panose="02020404030301010803" pitchFamily="18" charset="0"/>
              </a:rPr>
              <a:t>Flow</a:t>
            </a:r>
            <a:endParaRPr lang="en-US" dirty="0">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EBCE8FE3-1F35-5C49-8B4C-76E5EDEE3F2F}" type="slidenum">
              <a:rPr lang="en-US" smtClean="0"/>
              <a:t>35</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19905721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aramond" panose="02020404030301010803" pitchFamily="18" charset="0"/>
              </a:rPr>
              <a:t>Clean Rivers Program</a:t>
            </a:r>
            <a:endParaRPr lang="en-US" dirty="0"/>
          </a:p>
        </p:txBody>
      </p:sp>
      <p:sp>
        <p:nvSpPr>
          <p:cNvPr id="3" name="Content Placeholder 2"/>
          <p:cNvSpPr>
            <a:spLocks noGrp="1"/>
          </p:cNvSpPr>
          <p:nvPr>
            <p:ph idx="1"/>
          </p:nvPr>
        </p:nvSpPr>
        <p:spPr>
          <a:xfrm>
            <a:off x="457200" y="1600200"/>
            <a:ext cx="8229600" cy="4886325"/>
          </a:xfrm>
        </p:spPr>
        <p:txBody>
          <a:bodyPr>
            <a:normAutofit/>
          </a:bodyPr>
          <a:lstStyle/>
          <a:p>
            <a:pPr marL="0" indent="0">
              <a:buNone/>
            </a:pPr>
            <a:r>
              <a:rPr lang="en-US" sz="2600" dirty="0" smtClean="0">
                <a:latin typeface="Garamond" panose="02020404030301010803" pitchFamily="18" charset="0"/>
              </a:rPr>
              <a:t>“The </a:t>
            </a:r>
            <a:r>
              <a:rPr lang="en-US" sz="2600" dirty="0">
                <a:latin typeface="Garamond" panose="02020404030301010803" pitchFamily="18" charset="0"/>
              </a:rPr>
              <a:t>monitoring activities are conducted under an approved Quality Assurance Project Plan (QAPP) in order to provide the level of consistency and scientific validity needed for environmental monitoring and decision. The QAPP is critical for documenting how GBRA and UGRA plans, implements and assesses the water quality of the basin. It includes sections on the project organization, background, quality objectives, training requirements, record-keeping, methodologies and equipment maintenance</a:t>
            </a:r>
            <a:r>
              <a:rPr lang="en-US" sz="2600" dirty="0" smtClean="0">
                <a:latin typeface="Garamond" panose="02020404030301010803" pitchFamily="18" charset="0"/>
              </a:rPr>
              <a:t>.”</a:t>
            </a:r>
            <a:endParaRPr lang="en-US" sz="2600" dirty="0">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EBCE8FE3-1F35-5C49-8B4C-76E5EDEE3F2F}" type="slidenum">
              <a:rPr lang="en-US" smtClean="0"/>
              <a:t>36</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148964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910" r="1077" b="1041"/>
          <a:stretch/>
        </p:blipFill>
        <p:spPr>
          <a:xfrm>
            <a:off x="328613" y="274638"/>
            <a:ext cx="8472487" cy="6297612"/>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37</a:t>
            </a:fld>
            <a:endParaRPr lang="en-US"/>
          </a:p>
        </p:txBody>
      </p:sp>
    </p:spTree>
    <p:extLst>
      <p:ext uri="{BB962C8B-B14F-4D97-AF65-F5344CB8AC3E}">
        <p14:creationId xmlns:p14="http://schemas.microsoft.com/office/powerpoint/2010/main" val="3003293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874"/>
          <a:stretch/>
        </p:blipFill>
        <p:spPr>
          <a:xfrm>
            <a:off x="208944" y="142876"/>
            <a:ext cx="8735031" cy="6597986"/>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38</a:t>
            </a:fld>
            <a:endParaRPr lang="en-US"/>
          </a:p>
        </p:txBody>
      </p:sp>
    </p:spTree>
    <p:extLst>
      <p:ext uri="{BB962C8B-B14F-4D97-AF65-F5344CB8AC3E}">
        <p14:creationId xmlns:p14="http://schemas.microsoft.com/office/powerpoint/2010/main" val="2447730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56926" y="274638"/>
            <a:ext cx="8630148" cy="6154825"/>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39</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9500" y="274638"/>
            <a:ext cx="637300" cy="1633538"/>
          </a:xfrm>
          <a:prstGeom prst="rect">
            <a:avLst/>
          </a:prstGeom>
        </p:spPr>
      </p:pic>
    </p:spTree>
    <p:extLst>
      <p:ext uri="{BB962C8B-B14F-4D97-AF65-F5344CB8AC3E}">
        <p14:creationId xmlns:p14="http://schemas.microsoft.com/office/powerpoint/2010/main" val="1241879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6388"/>
            <a:ext cx="4805734" cy="1143000"/>
          </a:xfrm>
        </p:spPr>
        <p:txBody>
          <a:bodyPr>
            <a:normAutofit/>
          </a:bodyPr>
          <a:lstStyle/>
          <a:p>
            <a:r>
              <a:rPr lang="en-US" sz="4200" dirty="0" smtClean="0">
                <a:latin typeface="Garamond" panose="02020404030301010803" pitchFamily="18" charset="0"/>
              </a:rPr>
              <a:t>Topics to Cover</a:t>
            </a:r>
            <a:endParaRPr lang="en-US" sz="4200" dirty="0">
              <a:latin typeface="Garamond" panose="02020404030301010803" pitchFamily="18" charset="0"/>
            </a:endParaRPr>
          </a:p>
        </p:txBody>
      </p:sp>
      <p:sp>
        <p:nvSpPr>
          <p:cNvPr id="3" name="Content Placeholder 2"/>
          <p:cNvSpPr>
            <a:spLocks noGrp="1"/>
          </p:cNvSpPr>
          <p:nvPr>
            <p:ph idx="1"/>
          </p:nvPr>
        </p:nvSpPr>
        <p:spPr>
          <a:xfrm>
            <a:off x="228600" y="1600200"/>
            <a:ext cx="5034334" cy="4525963"/>
          </a:xfrm>
        </p:spPr>
        <p:txBody>
          <a:bodyPr>
            <a:normAutofit lnSpcReduction="10000"/>
          </a:bodyPr>
          <a:lstStyle/>
          <a:p>
            <a:r>
              <a:rPr lang="en-US" dirty="0" smtClean="0">
                <a:latin typeface="Garamond" panose="02020404030301010803" pitchFamily="18" charset="0"/>
              </a:rPr>
              <a:t>Primer on Watershed Plan</a:t>
            </a:r>
          </a:p>
          <a:p>
            <a:endParaRPr lang="en-US" dirty="0">
              <a:latin typeface="Garamond" panose="02020404030301010803" pitchFamily="18" charset="0"/>
            </a:endParaRPr>
          </a:p>
          <a:p>
            <a:r>
              <a:rPr lang="en-US" dirty="0" err="1" smtClean="0">
                <a:latin typeface="Garamond" panose="02020404030301010803" pitchFamily="18" charset="0"/>
              </a:rPr>
              <a:t>Woodreek</a:t>
            </a:r>
            <a:r>
              <a:rPr lang="en-US" dirty="0" smtClean="0">
                <a:latin typeface="Garamond" panose="02020404030301010803" pitchFamily="18" charset="0"/>
              </a:rPr>
              <a:t> Dam</a:t>
            </a:r>
          </a:p>
          <a:p>
            <a:pPr marL="0" indent="0">
              <a:buNone/>
            </a:pPr>
            <a:endParaRPr lang="en-US" dirty="0" smtClean="0">
              <a:latin typeface="Garamond" panose="02020404030301010803" pitchFamily="18" charset="0"/>
            </a:endParaRPr>
          </a:p>
          <a:p>
            <a:r>
              <a:rPr lang="en-US" dirty="0" smtClean="0">
                <a:latin typeface="Garamond" panose="02020404030301010803" pitchFamily="18" charset="0"/>
              </a:rPr>
              <a:t>Bacterial Source Tracking Efforts</a:t>
            </a:r>
          </a:p>
          <a:p>
            <a:pPr marL="0" indent="0">
              <a:buNone/>
            </a:pPr>
            <a:endParaRPr lang="en-US" dirty="0" smtClean="0">
              <a:latin typeface="Garamond" panose="02020404030301010803" pitchFamily="18" charset="0"/>
            </a:endParaRPr>
          </a:p>
          <a:p>
            <a:r>
              <a:rPr lang="en-US" dirty="0" smtClean="0">
                <a:latin typeface="Garamond" panose="02020404030301010803" pitchFamily="18" charset="0"/>
              </a:rPr>
              <a:t>Water Quality Monitoring</a:t>
            </a:r>
            <a:endParaRPr lang="en-US" dirty="0">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EBCE8FE3-1F35-5C49-8B4C-76E5EDEE3F2F}" type="slidenum">
              <a:rPr lang="en-US" smtClean="0"/>
              <a:t>4</a:t>
            </a:fld>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4334" y="493713"/>
            <a:ext cx="3881066" cy="5862637"/>
          </a:xfrm>
          <a:prstGeom prst="rect">
            <a:avLst/>
          </a:prstGeom>
        </p:spPr>
      </p:pic>
    </p:spTree>
    <p:extLst>
      <p:ext uri="{BB962C8B-B14F-4D97-AF65-F5344CB8AC3E}">
        <p14:creationId xmlns:p14="http://schemas.microsoft.com/office/powerpoint/2010/main" val="17149186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BCE8FE3-1F35-5C49-8B4C-76E5EDEE3F2F}" type="slidenum">
              <a:rPr lang="en-US" smtClean="0"/>
              <a:t>40</a:t>
            </a:fld>
            <a:endParaRPr lang="en-US"/>
          </a:p>
        </p:txBody>
      </p:sp>
      <p:pic>
        <p:nvPicPr>
          <p:cNvPr id="5" name="Picture 4"/>
          <p:cNvPicPr>
            <a:picLocks noChangeAspect="1"/>
          </p:cNvPicPr>
          <p:nvPr/>
        </p:nvPicPr>
        <p:blipFill>
          <a:blip r:embed="rId2"/>
          <a:stretch>
            <a:fillRect/>
          </a:stretch>
        </p:blipFill>
        <p:spPr>
          <a:xfrm>
            <a:off x="-204247" y="-13548"/>
            <a:ext cx="9552493" cy="6885095"/>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63812" y="933874"/>
            <a:ext cx="637300" cy="1633538"/>
          </a:xfrm>
          <a:prstGeom prst="rect">
            <a:avLst/>
          </a:prstGeom>
        </p:spPr>
      </p:pic>
    </p:spTree>
    <p:extLst>
      <p:ext uri="{BB962C8B-B14F-4D97-AF65-F5344CB8AC3E}">
        <p14:creationId xmlns:p14="http://schemas.microsoft.com/office/powerpoint/2010/main" val="2042897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227013"/>
            <a:ext cx="8229600" cy="1143000"/>
          </a:xfrm>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74277" y="114300"/>
            <a:ext cx="8958850" cy="6424612"/>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41</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9525" y="390949"/>
            <a:ext cx="637300" cy="1633538"/>
          </a:xfrm>
          <a:prstGeom prst="rect">
            <a:avLst/>
          </a:prstGeom>
        </p:spPr>
      </p:pic>
    </p:spTree>
    <p:extLst>
      <p:ext uri="{BB962C8B-B14F-4D97-AF65-F5344CB8AC3E}">
        <p14:creationId xmlns:p14="http://schemas.microsoft.com/office/powerpoint/2010/main" val="2192943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64630" y="274529"/>
            <a:ext cx="8614740" cy="6264383"/>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42</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84374" y="274638"/>
            <a:ext cx="694996" cy="1593959"/>
          </a:xfrm>
          <a:prstGeom prst="rect">
            <a:avLst/>
          </a:prstGeom>
        </p:spPr>
      </p:pic>
    </p:spTree>
    <p:extLst>
      <p:ext uri="{BB962C8B-B14F-4D97-AF65-F5344CB8AC3E}">
        <p14:creationId xmlns:p14="http://schemas.microsoft.com/office/powerpoint/2010/main" val="15362105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14596" y="274638"/>
            <a:ext cx="8714807" cy="6290293"/>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43</a:t>
            </a:fld>
            <a:endParaRPr lang="en-US"/>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2999" y="1031875"/>
            <a:ext cx="735383" cy="1697037"/>
          </a:xfrm>
          <a:prstGeom prst="rect">
            <a:avLst/>
          </a:prstGeom>
        </p:spPr>
      </p:pic>
    </p:spTree>
    <p:extLst>
      <p:ext uri="{BB962C8B-B14F-4D97-AF65-F5344CB8AC3E}">
        <p14:creationId xmlns:p14="http://schemas.microsoft.com/office/powerpoint/2010/main" val="1316216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265739" y="274638"/>
            <a:ext cx="8612521" cy="5974816"/>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44</a:t>
            </a:fld>
            <a:endParaRPr lang="en-US"/>
          </a:p>
        </p:txBody>
      </p:sp>
      <p:sp>
        <p:nvSpPr>
          <p:cNvPr id="6" name="TextBox 5"/>
          <p:cNvSpPr txBox="1"/>
          <p:nvPr/>
        </p:nvSpPr>
        <p:spPr>
          <a:xfrm>
            <a:off x="3443287" y="955973"/>
            <a:ext cx="1724383" cy="461665"/>
          </a:xfrm>
          <a:prstGeom prst="rect">
            <a:avLst/>
          </a:prstGeom>
          <a:noFill/>
        </p:spPr>
        <p:txBody>
          <a:bodyPr wrap="none" rtlCol="0">
            <a:spAutoFit/>
          </a:bodyPr>
          <a:lstStyle/>
          <a:p>
            <a:r>
              <a:rPr lang="en-US" sz="2400" dirty="0" smtClean="0"/>
              <a:t>Blanco River</a:t>
            </a:r>
            <a:endParaRPr lang="en-US" sz="24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53757" y="274638"/>
            <a:ext cx="637300" cy="1633538"/>
          </a:xfrm>
          <a:prstGeom prst="rect">
            <a:avLst/>
          </a:prstGeom>
        </p:spPr>
      </p:pic>
    </p:spTree>
    <p:extLst>
      <p:ext uri="{BB962C8B-B14F-4D97-AF65-F5344CB8AC3E}">
        <p14:creationId xmlns:p14="http://schemas.microsoft.com/office/powerpoint/2010/main" val="4116507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475"/>
            <a:ext cx="8229600" cy="1143000"/>
          </a:xfrm>
        </p:spPr>
        <p:txBody>
          <a:bodyPr>
            <a:normAutofit/>
          </a:bodyPr>
          <a:lstStyle/>
          <a:p>
            <a:r>
              <a:rPr lang="en-US" sz="3600" dirty="0" smtClean="0">
                <a:latin typeface="Garamond" panose="02020404030301010803" pitchFamily="18" charset="0"/>
              </a:rPr>
              <a:t>Another Way to Look at the Data</a:t>
            </a:r>
            <a:endParaRPr lang="en-US" sz="3600" dirty="0">
              <a:latin typeface="Garamond" panose="02020404030301010803" pitchFamily="18" charset="0"/>
            </a:endParaRPr>
          </a:p>
        </p:txBody>
      </p:sp>
      <p:pic>
        <p:nvPicPr>
          <p:cNvPr id="9" name="Content Placeholder 8"/>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84679" y="854917"/>
            <a:ext cx="8859296" cy="5866558"/>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45</a:t>
            </a:fld>
            <a:endParaRPr lang="en-US"/>
          </a:p>
        </p:txBody>
      </p:sp>
    </p:spTree>
    <p:extLst>
      <p:ext uri="{BB962C8B-B14F-4D97-AF65-F5344CB8AC3E}">
        <p14:creationId xmlns:p14="http://schemas.microsoft.com/office/powerpoint/2010/main" val="27528469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7561600" cy="3925887"/>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46</a:t>
            </a:fld>
            <a:endParaRPr lang="en-US"/>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71726" y="3423487"/>
            <a:ext cx="6772274" cy="3435264"/>
          </a:xfrm>
          <a:prstGeom prst="rect">
            <a:avLst/>
          </a:prstGeom>
        </p:spPr>
      </p:pic>
    </p:spTree>
    <p:extLst>
      <p:ext uri="{BB962C8B-B14F-4D97-AF65-F5344CB8AC3E}">
        <p14:creationId xmlns:p14="http://schemas.microsoft.com/office/powerpoint/2010/main" val="175757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274638"/>
            <a:ext cx="9001125" cy="4857749"/>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47</a:t>
            </a:fld>
            <a:endParaRPr lang="en-US"/>
          </a:p>
        </p:txBody>
      </p:sp>
    </p:spTree>
    <p:extLst>
      <p:ext uri="{BB962C8B-B14F-4D97-AF65-F5344CB8AC3E}">
        <p14:creationId xmlns:p14="http://schemas.microsoft.com/office/powerpoint/2010/main" val="3878861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928813" y="244476"/>
            <a:ext cx="5500688" cy="6476999"/>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48</a:t>
            </a:fld>
            <a:endParaRPr lang="en-US"/>
          </a:p>
        </p:txBody>
      </p:sp>
    </p:spTree>
    <p:extLst>
      <p:ext uri="{BB962C8B-B14F-4D97-AF65-F5344CB8AC3E}">
        <p14:creationId xmlns:p14="http://schemas.microsoft.com/office/powerpoint/2010/main" val="8404001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Trends in Bacteria – </a:t>
            </a:r>
            <a:br>
              <a:rPr lang="en-US" sz="3600" dirty="0" smtClean="0">
                <a:latin typeface="Garamond" panose="02020404030301010803" pitchFamily="18" charset="0"/>
              </a:rPr>
            </a:br>
            <a:r>
              <a:rPr lang="en-US" sz="3600" dirty="0" smtClean="0">
                <a:latin typeface="Garamond" panose="02020404030301010803" pitchFamily="18" charset="0"/>
              </a:rPr>
              <a:t>Downtown and Blanco Confluence</a:t>
            </a:r>
            <a:endParaRPr lang="en-US" sz="3600" dirty="0">
              <a:latin typeface="Garamond" panose="02020404030301010803" pitchFamily="18" charset="0"/>
            </a:endParaRPr>
          </a:p>
        </p:txBody>
      </p:sp>
      <p:sp>
        <p:nvSpPr>
          <p:cNvPr id="4" name="Slide Number Placeholder 3"/>
          <p:cNvSpPr>
            <a:spLocks noGrp="1"/>
          </p:cNvSpPr>
          <p:nvPr>
            <p:ph type="sldNum" sz="quarter" idx="12"/>
          </p:nvPr>
        </p:nvSpPr>
        <p:spPr/>
        <p:txBody>
          <a:bodyPr/>
          <a:lstStyle/>
          <a:p>
            <a:fld id="{EBCE8FE3-1F35-5C49-8B4C-76E5EDEE3F2F}" type="slidenum">
              <a:rPr lang="en-US" smtClean="0"/>
              <a:t>49</a:t>
            </a:fld>
            <a:endParaRPr lang="en-US"/>
          </a:p>
        </p:txBody>
      </p:sp>
      <p:sp>
        <p:nvSpPr>
          <p:cNvPr id="7" name="Content Placeholder 6"/>
          <p:cNvSpPr>
            <a:spLocks noGrp="1"/>
          </p:cNvSpPr>
          <p:nvPr>
            <p:ph idx="1"/>
          </p:nvPr>
        </p:nvSpPr>
        <p:spPr>
          <a:xfrm>
            <a:off x="457200" y="2012949"/>
            <a:ext cx="8229600" cy="4525963"/>
          </a:xfrm>
        </p:spPr>
        <p:txBody>
          <a:bodyPr/>
          <a:lstStyle/>
          <a:p>
            <a:r>
              <a:rPr lang="en-US" dirty="0">
                <a:latin typeface="Garamond" panose="02020404030301010803" pitchFamily="18" charset="0"/>
              </a:rPr>
              <a:t>E. Coli </a:t>
            </a:r>
            <a:r>
              <a:rPr lang="en-US" dirty="0" smtClean="0">
                <a:latin typeface="Garamond" panose="02020404030301010803" pitchFamily="18" charset="0"/>
              </a:rPr>
              <a:t>values </a:t>
            </a:r>
            <a:r>
              <a:rPr lang="en-US" dirty="0">
                <a:latin typeface="Garamond" panose="02020404030301010803" pitchFamily="18" charset="0"/>
              </a:rPr>
              <a:t>downtown are consistently higher than those upstream</a:t>
            </a:r>
          </a:p>
          <a:p>
            <a:r>
              <a:rPr lang="en-US" dirty="0">
                <a:latin typeface="Garamond" panose="02020404030301010803" pitchFamily="18" charset="0"/>
              </a:rPr>
              <a:t>Data trends show a steady increase in bacteria downtown and at the confluence with the </a:t>
            </a:r>
            <a:r>
              <a:rPr lang="en-US" dirty="0" smtClean="0">
                <a:latin typeface="Garamond" panose="02020404030301010803" pitchFamily="18" charset="0"/>
              </a:rPr>
              <a:t>Blanco </a:t>
            </a:r>
          </a:p>
          <a:p>
            <a:r>
              <a:rPr lang="en-US" dirty="0" smtClean="0">
                <a:latin typeface="Garamond" panose="02020404030301010803" pitchFamily="18" charset="0"/>
              </a:rPr>
              <a:t>Bacteria returns to lower levels downstream of the confluence and are low above Cypress Creek</a:t>
            </a:r>
          </a:p>
          <a:p>
            <a:endParaRPr lang="en-US" dirty="0">
              <a:latin typeface="Garamond" panose="02020404030301010803" pitchFamily="18" charset="0"/>
            </a:endParaRPr>
          </a:p>
        </p:txBody>
      </p:sp>
    </p:spTree>
    <p:extLst>
      <p:ext uri="{BB962C8B-B14F-4D97-AF65-F5344CB8AC3E}">
        <p14:creationId xmlns:p14="http://schemas.microsoft.com/office/powerpoint/2010/main" val="1467659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Garamond" panose="02020404030301010803" pitchFamily="18" charset="0"/>
              </a:rPr>
              <a:t>Cypress Creek Watershed Protection Plan</a:t>
            </a:r>
            <a:endParaRPr lang="en-US" sz="3600" dirty="0">
              <a:latin typeface="Garamond" panose="02020404030301010803" pitchFamily="18" charset="0"/>
            </a:endParaRPr>
          </a:p>
        </p:txBody>
      </p:sp>
      <p:sp>
        <p:nvSpPr>
          <p:cNvPr id="3" name="Content Placeholder 2"/>
          <p:cNvSpPr>
            <a:spLocks noGrp="1"/>
          </p:cNvSpPr>
          <p:nvPr>
            <p:ph idx="1"/>
          </p:nvPr>
        </p:nvSpPr>
        <p:spPr>
          <a:xfrm>
            <a:off x="457200" y="1600200"/>
            <a:ext cx="8358188" cy="4525963"/>
          </a:xfrm>
        </p:spPr>
        <p:txBody>
          <a:bodyPr>
            <a:normAutofit/>
          </a:bodyPr>
          <a:lstStyle/>
          <a:p>
            <a:r>
              <a:rPr lang="en-US" sz="2800" dirty="0" smtClean="0">
                <a:latin typeface="Garamond" panose="02020404030301010803" pitchFamily="18" charset="0"/>
              </a:rPr>
              <a:t>Background – Listed in 2000 for inadequate DO. That year, and in subsequent years, the creek stopped flowing.</a:t>
            </a:r>
          </a:p>
          <a:p>
            <a:pPr marL="0" indent="0">
              <a:buNone/>
            </a:pPr>
            <a:endParaRPr lang="en-US" sz="1000" dirty="0" smtClean="0">
              <a:latin typeface="Garamond" panose="02020404030301010803" pitchFamily="18" charset="0"/>
            </a:endParaRPr>
          </a:p>
          <a:p>
            <a:pPr marL="0" indent="0">
              <a:buNone/>
            </a:pPr>
            <a:endParaRPr lang="en-US" sz="1000" dirty="0" smtClean="0">
              <a:latin typeface="Garamond" panose="02020404030301010803" pitchFamily="18" charset="0"/>
            </a:endParaRPr>
          </a:p>
          <a:p>
            <a:r>
              <a:rPr lang="en-US" sz="2800" dirty="0" smtClean="0">
                <a:latin typeface="Garamond" panose="02020404030301010803" pitchFamily="18" charset="0"/>
              </a:rPr>
              <a:t>Stakeholder partnership formed, led by Local Stakeholders, City of Wimberley, City of Woodcreek, Hays County, Wimberley Valley Watershed Association.</a:t>
            </a:r>
          </a:p>
          <a:p>
            <a:pPr marL="457200" lvl="1" indent="0">
              <a:buNone/>
            </a:pPr>
            <a:endParaRPr lang="en-US" sz="1000" dirty="0" smtClean="0">
              <a:latin typeface="Garamond" panose="02020404030301010803" pitchFamily="18" charset="0"/>
            </a:endParaRPr>
          </a:p>
          <a:p>
            <a:pPr marL="457200" lvl="1" indent="0">
              <a:buNone/>
            </a:pPr>
            <a:endParaRPr lang="en-US" sz="1000" dirty="0" smtClean="0">
              <a:latin typeface="Garamond" panose="02020404030301010803" pitchFamily="18" charset="0"/>
            </a:endParaRPr>
          </a:p>
          <a:p>
            <a:r>
              <a:rPr lang="en-US" sz="2800" dirty="0">
                <a:latin typeface="Garamond" panose="02020404030301010803" pitchFamily="18" charset="0"/>
              </a:rPr>
              <a:t>TCEQ 319 funding to develop a science-based, stakeholder driven Watershed Protection Plan</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5</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7015245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31750"/>
            <a:ext cx="8229600" cy="1143000"/>
          </a:xfrm>
        </p:spPr>
        <p:txBody>
          <a:bodyPr>
            <a:noAutofit/>
          </a:bodyPr>
          <a:lstStyle/>
          <a:p>
            <a:r>
              <a:rPr lang="en-US" sz="3600" dirty="0">
                <a:latin typeface="Garamond" panose="02020404030301010803" pitchFamily="18" charset="0"/>
              </a:rPr>
              <a:t>For Thought - Drivers of Water Quality</a:t>
            </a:r>
          </a:p>
        </p:txBody>
      </p:sp>
      <p:sp>
        <p:nvSpPr>
          <p:cNvPr id="3" name="Content Placeholder 2"/>
          <p:cNvSpPr>
            <a:spLocks noGrp="1"/>
          </p:cNvSpPr>
          <p:nvPr>
            <p:ph idx="1"/>
          </p:nvPr>
        </p:nvSpPr>
        <p:spPr>
          <a:xfrm>
            <a:off x="571500" y="985501"/>
            <a:ext cx="8229600" cy="5126037"/>
          </a:xfrm>
        </p:spPr>
        <p:txBody>
          <a:bodyPr>
            <a:normAutofit fontScale="92500" lnSpcReduction="20000"/>
          </a:bodyPr>
          <a:lstStyle/>
          <a:p>
            <a:pPr marL="0" indent="0">
              <a:buNone/>
            </a:pPr>
            <a:endParaRPr lang="en-US" dirty="0">
              <a:latin typeface="Garamond" panose="02020404030301010803" pitchFamily="18" charset="0"/>
            </a:endParaRPr>
          </a:p>
          <a:p>
            <a:pPr marL="0" indent="0">
              <a:buNone/>
            </a:pPr>
            <a:r>
              <a:rPr lang="en-US" dirty="0" smtClean="0">
                <a:latin typeface="Garamond" panose="02020404030301010803" pitchFamily="18" charset="0"/>
              </a:rPr>
              <a:t>Declining </a:t>
            </a:r>
            <a:r>
              <a:rPr lang="en-US" dirty="0">
                <a:latin typeface="Garamond" panose="02020404030301010803" pitchFamily="18" charset="0"/>
              </a:rPr>
              <a:t>groundwater </a:t>
            </a:r>
            <a:r>
              <a:rPr lang="en-US" dirty="0" smtClean="0">
                <a:latin typeface="Garamond" panose="02020404030301010803" pitchFamily="18" charset="0"/>
              </a:rPr>
              <a:t>levels – lower flows result in worsening water quality</a:t>
            </a:r>
          </a:p>
          <a:p>
            <a:pPr marL="0" indent="0">
              <a:buNone/>
            </a:pPr>
            <a:endParaRPr lang="en-US" dirty="0" smtClean="0">
              <a:latin typeface="Garamond" panose="02020404030301010803" pitchFamily="18" charset="0"/>
            </a:endParaRPr>
          </a:p>
          <a:p>
            <a:pPr marL="0" indent="0">
              <a:buNone/>
            </a:pPr>
            <a:r>
              <a:rPr lang="en-US" dirty="0" smtClean="0">
                <a:latin typeface="Garamond" panose="02020404030301010803" pitchFamily="18" charset="0"/>
              </a:rPr>
              <a:t>Impacts of drought – lower flows, increased temperatures negatively affect dissolved oxygen and bacteria</a:t>
            </a:r>
          </a:p>
          <a:p>
            <a:pPr marL="0" indent="0">
              <a:buNone/>
            </a:pPr>
            <a:endParaRPr lang="en-US" dirty="0">
              <a:latin typeface="Garamond" panose="02020404030301010803" pitchFamily="18" charset="0"/>
            </a:endParaRPr>
          </a:p>
          <a:p>
            <a:pPr marL="0" indent="0">
              <a:buNone/>
            </a:pPr>
            <a:r>
              <a:rPr lang="en-US" dirty="0" smtClean="0">
                <a:latin typeface="Garamond" panose="02020404030301010803" pitchFamily="18" charset="0"/>
              </a:rPr>
              <a:t>Growth, development – increased impervious cover/increased stormwater flows; nonpoint source pollution from homes, cars, businesses; changes in wildlife habitat/patterns; aging infrastructure</a:t>
            </a:r>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50</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41876919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Clean Rivers Program</a:t>
            </a:r>
            <a:endParaRPr lang="en-US" sz="3600" dirty="0">
              <a:latin typeface="Garamond" panose="02020404030301010803" pitchFamily="18" charset="0"/>
            </a:endParaRPr>
          </a:p>
        </p:txBody>
      </p:sp>
      <p:sp>
        <p:nvSpPr>
          <p:cNvPr id="3" name="Content Placeholder 2"/>
          <p:cNvSpPr>
            <a:spLocks noGrp="1"/>
          </p:cNvSpPr>
          <p:nvPr>
            <p:ph idx="1"/>
          </p:nvPr>
        </p:nvSpPr>
        <p:spPr>
          <a:xfrm>
            <a:off x="571500" y="1417638"/>
            <a:ext cx="8229600" cy="4525963"/>
          </a:xfrm>
        </p:spPr>
        <p:txBody>
          <a:bodyPr>
            <a:normAutofit/>
          </a:bodyPr>
          <a:lstStyle/>
          <a:p>
            <a:r>
              <a:rPr lang="en-US" dirty="0" smtClean="0">
                <a:latin typeface="Garamond" panose="02020404030301010803" pitchFamily="18" charset="0"/>
              </a:rPr>
              <a:t>What </a:t>
            </a:r>
            <a:r>
              <a:rPr lang="en-US" dirty="0">
                <a:latin typeface="Garamond" panose="02020404030301010803" pitchFamily="18" charset="0"/>
              </a:rPr>
              <a:t>expanded research is needed.</a:t>
            </a:r>
          </a:p>
          <a:p>
            <a:r>
              <a:rPr lang="en-US" dirty="0">
                <a:latin typeface="Garamond" panose="02020404030301010803" pitchFamily="18" charset="0"/>
              </a:rPr>
              <a:t>Why investing CRP and the WPP is important for the health and economy of Wimberley.  </a:t>
            </a:r>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51</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1587712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Garamond" panose="02020404030301010803" pitchFamily="18" charset="0"/>
              </a:rPr>
              <a:t>What Can We Do?</a:t>
            </a:r>
            <a:endParaRPr lang="en-US" sz="3600" dirty="0">
              <a:latin typeface="Garamond" panose="02020404030301010803" pitchFamily="18" charset="0"/>
            </a:endParaRPr>
          </a:p>
        </p:txBody>
      </p:sp>
      <p:sp>
        <p:nvSpPr>
          <p:cNvPr id="3" name="Content Placeholder 2"/>
          <p:cNvSpPr>
            <a:spLocks noGrp="1"/>
          </p:cNvSpPr>
          <p:nvPr>
            <p:ph idx="1"/>
          </p:nvPr>
        </p:nvSpPr>
        <p:spPr/>
        <p:txBody>
          <a:bodyPr/>
          <a:lstStyle/>
          <a:p>
            <a:pPr marL="0" indent="0">
              <a:buNone/>
            </a:pPr>
            <a:r>
              <a:rPr lang="en-US" dirty="0" smtClean="0">
                <a:latin typeface="Garamond" panose="02020404030301010803" pitchFamily="18" charset="0"/>
              </a:rPr>
              <a:t>The </a:t>
            </a:r>
            <a:r>
              <a:rPr lang="en-US" dirty="0">
                <a:latin typeface="Garamond" panose="02020404030301010803" pitchFamily="18" charset="0"/>
              </a:rPr>
              <a:t>future of </a:t>
            </a:r>
            <a:r>
              <a:rPr lang="en-US" dirty="0" smtClean="0">
                <a:latin typeface="Garamond" panose="02020404030301010803" pitchFamily="18" charset="0"/>
              </a:rPr>
              <a:t>your </a:t>
            </a:r>
            <a:r>
              <a:rPr lang="en-US" dirty="0">
                <a:latin typeface="Garamond" panose="02020404030301010803" pitchFamily="18" charset="0"/>
              </a:rPr>
              <a:t>quality of life and economic prosperity are tied to maintaining excellent water quantity and quality. </a:t>
            </a:r>
            <a:r>
              <a:rPr lang="en-US" dirty="0" smtClean="0">
                <a:latin typeface="Garamond" panose="02020404030301010803" pitchFamily="18" charset="0"/>
              </a:rPr>
              <a:t>How can we work together?</a:t>
            </a:r>
          </a:p>
          <a:p>
            <a:pPr marL="0" indent="0">
              <a:buNone/>
            </a:pPr>
            <a:endParaRPr lang="en-US" sz="1600" dirty="0" smtClean="0">
              <a:latin typeface="Garamond" panose="02020404030301010803" pitchFamily="18" charset="0"/>
            </a:endParaRPr>
          </a:p>
          <a:p>
            <a:r>
              <a:rPr lang="en-US" dirty="0" smtClean="0">
                <a:latin typeface="Garamond" panose="02020404030301010803" pitchFamily="18" charset="0"/>
              </a:rPr>
              <a:t>Citizens involved in local efforts </a:t>
            </a:r>
            <a:r>
              <a:rPr lang="en-US" sz="1800" dirty="0" smtClean="0">
                <a:latin typeface="Garamond" panose="02020404030301010803" pitchFamily="18" charset="0"/>
              </a:rPr>
              <a:t>– Texas Stream Team, Riparian Restoration Support Group, WPP, WVWA, Friends of Blue Hole</a:t>
            </a:r>
          </a:p>
          <a:p>
            <a:pPr marL="0" indent="0">
              <a:buNone/>
            </a:pPr>
            <a:endParaRPr lang="en-US" sz="1800" dirty="0" smtClean="0">
              <a:latin typeface="Garamond" panose="02020404030301010803" pitchFamily="18" charset="0"/>
            </a:endParaRPr>
          </a:p>
          <a:p>
            <a:r>
              <a:rPr lang="en-US" dirty="0" smtClean="0">
                <a:latin typeface="Garamond" panose="02020404030301010803" pitchFamily="18" charset="0"/>
              </a:rPr>
              <a:t>Learn about preventing nonpoint source pollution and water conservation</a:t>
            </a:r>
            <a:endParaRPr lang="en-US" dirty="0">
              <a:latin typeface="Garamond" panose="02020404030301010803" pitchFamily="18" charset="0"/>
            </a:endParaRPr>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52</a:t>
            </a:fld>
            <a:endParaRPr lang="en-US"/>
          </a:p>
        </p:txBody>
      </p:sp>
      <p:sp>
        <p:nvSpPr>
          <p:cNvPr id="6" name="Rectangle 5"/>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TextBox 6"/>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28341802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BackPP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48" y="-480531"/>
            <a:ext cx="9283700" cy="7426961"/>
          </a:xfrm>
          <a:prstGeom prst="rect">
            <a:avLst/>
          </a:prstGeom>
        </p:spPr>
      </p:pic>
      <p:sp>
        <p:nvSpPr>
          <p:cNvPr id="4" name="Slide Number Placeholder 3"/>
          <p:cNvSpPr>
            <a:spLocks noGrp="1"/>
          </p:cNvSpPr>
          <p:nvPr>
            <p:ph type="sldNum" sz="quarter" idx="12"/>
          </p:nvPr>
        </p:nvSpPr>
        <p:spPr/>
        <p:txBody>
          <a:bodyPr/>
          <a:lstStyle/>
          <a:p>
            <a:fld id="{EBCE8FE3-1F35-5C49-8B4C-76E5EDEE3F2F}" type="slidenum">
              <a:rPr lang="en-US" smtClean="0"/>
              <a:t>53</a:t>
            </a:fld>
            <a:endParaRPr lang="en-US"/>
          </a:p>
        </p:txBody>
      </p:sp>
      <p:sp>
        <p:nvSpPr>
          <p:cNvPr id="7" name="Rectangle 6"/>
          <p:cNvSpPr/>
          <p:nvPr/>
        </p:nvSpPr>
        <p:spPr>
          <a:xfrm>
            <a:off x="-73848" y="6077185"/>
            <a:ext cx="9283700" cy="869245"/>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TextBox 8"/>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3"/>
              </a:rPr>
              <a:t>meadowscenter@txstate.edu</a:t>
            </a:r>
            <a:endParaRPr lang="en-US" sz="1000" dirty="0">
              <a:solidFill>
                <a:srgbClr val="FFFFFF"/>
              </a:solidFill>
              <a:latin typeface="Adobe Garamond Pro"/>
              <a:cs typeface="Adobe Garamond Pro"/>
            </a:endParaRPr>
          </a:p>
        </p:txBody>
      </p:sp>
      <p:sp>
        <p:nvSpPr>
          <p:cNvPr id="10" name="TextBox 9"/>
          <p:cNvSpPr txBox="1"/>
          <p:nvPr/>
        </p:nvSpPr>
        <p:spPr>
          <a:xfrm>
            <a:off x="3730973" y="6607766"/>
            <a:ext cx="1645591" cy="215444"/>
          </a:xfrm>
          <a:prstGeom prst="rect">
            <a:avLst/>
          </a:prstGeom>
          <a:noFill/>
        </p:spPr>
        <p:txBody>
          <a:bodyPr wrap="square" rtlCol="0">
            <a:spAutoFit/>
          </a:bodyPr>
          <a:lstStyle/>
          <a:p>
            <a:pPr algn="ctr"/>
            <a:r>
              <a:rPr lang="en-US" sz="800" dirty="0" smtClean="0">
                <a:solidFill>
                  <a:schemeClr val="bg1"/>
                </a:solidFill>
                <a:latin typeface="Univers Light Condensed"/>
                <a:cs typeface="Univers Light Condensed"/>
              </a:rPr>
              <a:t>EXPLORE SPRING LAKE.ORG</a:t>
            </a:r>
            <a:endParaRPr lang="en-US" sz="800" dirty="0">
              <a:solidFill>
                <a:schemeClr val="bg1"/>
              </a:solidFill>
              <a:latin typeface="Univers Light Condensed"/>
              <a:cs typeface="Univers Light Condensed"/>
            </a:endParaRPr>
          </a:p>
        </p:txBody>
      </p:sp>
      <p:pic>
        <p:nvPicPr>
          <p:cNvPr id="26" name="Picture 25" descr="meadows-vertical-txstate-revers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27726" y="4935716"/>
            <a:ext cx="1852084" cy="975359"/>
          </a:xfrm>
          <a:prstGeom prst="rect">
            <a:avLst/>
          </a:prstGeom>
        </p:spPr>
      </p:pic>
      <p:sp>
        <p:nvSpPr>
          <p:cNvPr id="28" name="Title 1"/>
          <p:cNvSpPr txBox="1">
            <a:spLocks/>
          </p:cNvSpPr>
          <p:nvPr/>
        </p:nvSpPr>
        <p:spPr>
          <a:xfrm>
            <a:off x="457200" y="2563705"/>
            <a:ext cx="8229600" cy="65851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FFFFFF"/>
                </a:solidFill>
                <a:latin typeface="Univers Light Condensed"/>
                <a:cs typeface="Univers Light Condensed"/>
              </a:rPr>
              <a:t>THANK YOU</a:t>
            </a:r>
            <a:endParaRPr lang="en-US" sz="3200" b="1" dirty="0">
              <a:solidFill>
                <a:srgbClr val="FFFFFF"/>
              </a:solidFill>
              <a:latin typeface="Univers Light Condensed"/>
              <a:cs typeface="Univers Light Condensed"/>
            </a:endParaRPr>
          </a:p>
        </p:txBody>
      </p:sp>
      <p:sp>
        <p:nvSpPr>
          <p:cNvPr id="31" name="Content Placeholder 2"/>
          <p:cNvSpPr>
            <a:spLocks noGrp="1"/>
          </p:cNvSpPr>
          <p:nvPr>
            <p:ph idx="1"/>
          </p:nvPr>
        </p:nvSpPr>
        <p:spPr>
          <a:xfrm>
            <a:off x="879078" y="3980111"/>
            <a:ext cx="7419709" cy="238838"/>
          </a:xfrm>
        </p:spPr>
        <p:txBody>
          <a:bodyPr>
            <a:normAutofit fontScale="62500" lnSpcReduction="20000"/>
          </a:bodyPr>
          <a:lstStyle/>
          <a:p>
            <a:pPr marL="457200" lvl="1" indent="0" algn="ctr">
              <a:buNone/>
            </a:pPr>
            <a:r>
              <a:rPr lang="en-US" sz="1800" dirty="0">
                <a:solidFill>
                  <a:srgbClr val="FFFFFF"/>
                </a:solidFill>
                <a:latin typeface="Adobe Garamond Pro"/>
                <a:cs typeface="Adobe Garamond Pro"/>
              </a:rPr>
              <a:t>Explore Spring </a:t>
            </a:r>
            <a:r>
              <a:rPr lang="en-US" sz="1800" dirty="0" smtClean="0">
                <a:solidFill>
                  <a:srgbClr val="FFFFFF"/>
                </a:solidFill>
                <a:latin typeface="Adobe Garamond Pro"/>
                <a:cs typeface="Adobe Garamond Pro"/>
              </a:rPr>
              <a:t>Lake | Join Us | Partner Up | Sponsor </a:t>
            </a:r>
            <a:r>
              <a:rPr lang="en-US" sz="1800" dirty="0">
                <a:solidFill>
                  <a:srgbClr val="FFFFFF"/>
                </a:solidFill>
                <a:latin typeface="Adobe Garamond Pro"/>
                <a:cs typeface="Adobe Garamond Pro"/>
              </a:rPr>
              <a:t>a </a:t>
            </a:r>
            <a:r>
              <a:rPr lang="en-US" sz="1800" dirty="0" smtClean="0">
                <a:solidFill>
                  <a:srgbClr val="FFFFFF"/>
                </a:solidFill>
                <a:latin typeface="Adobe Garamond Pro"/>
                <a:cs typeface="Adobe Garamond Pro"/>
              </a:rPr>
              <a:t>Project | Put </a:t>
            </a:r>
            <a:r>
              <a:rPr lang="en-US" sz="1800" dirty="0">
                <a:solidFill>
                  <a:srgbClr val="FFFFFF"/>
                </a:solidFill>
                <a:latin typeface="Adobe Garamond Pro"/>
                <a:cs typeface="Adobe Garamond Pro"/>
              </a:rPr>
              <a:t>Us to </a:t>
            </a:r>
            <a:r>
              <a:rPr lang="en-US" sz="1800" dirty="0" smtClean="0">
                <a:solidFill>
                  <a:srgbClr val="FFFFFF"/>
                </a:solidFill>
                <a:latin typeface="Adobe Garamond Pro"/>
                <a:cs typeface="Adobe Garamond Pro"/>
              </a:rPr>
              <a:t>Work</a:t>
            </a:r>
          </a:p>
        </p:txBody>
      </p:sp>
      <p:pic>
        <p:nvPicPr>
          <p:cNvPr id="32" name="Picture 31" descr="smlinkspp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9927" y="4218949"/>
            <a:ext cx="4572000" cy="452438"/>
          </a:xfrm>
          <a:prstGeom prst="rect">
            <a:avLst/>
          </a:prstGeom>
        </p:spPr>
      </p:pic>
    </p:spTree>
    <p:extLst>
      <p:ext uri="{BB962C8B-B14F-4D97-AF65-F5344CB8AC3E}">
        <p14:creationId xmlns:p14="http://schemas.microsoft.com/office/powerpoint/2010/main" val="785892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CE8FE3-1F35-5C49-8B4C-76E5EDEE3F2F}" type="slidenum">
              <a:rPr lang="en-US" smtClean="0"/>
              <a:t>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775881898"/>
              </p:ext>
            </p:extLst>
          </p:nvPr>
        </p:nvGraphicFramePr>
        <p:xfrm>
          <a:off x="157163" y="32084"/>
          <a:ext cx="8801100" cy="6751660"/>
        </p:xfrm>
        <a:graphic>
          <a:graphicData uri="http://schemas.openxmlformats.org/drawingml/2006/table">
            <a:tbl>
              <a:tblPr firstRow="1" firstCol="1" bandRow="1">
                <a:tableStyleId>{5C22544A-7EE6-4342-B048-85BDC9FD1C3A}</a:tableStyleId>
              </a:tblPr>
              <a:tblGrid>
                <a:gridCol w="2718498"/>
                <a:gridCol w="6082602"/>
              </a:tblGrid>
              <a:tr h="425116">
                <a:tc gridSpan="2">
                  <a:txBody>
                    <a:bodyPr/>
                    <a:lstStyle/>
                    <a:p>
                      <a:pPr marL="0" marR="0" algn="ctr">
                        <a:spcBef>
                          <a:spcPts val="0"/>
                        </a:spcBef>
                        <a:spcAft>
                          <a:spcPts val="0"/>
                        </a:spcAft>
                      </a:pPr>
                      <a:r>
                        <a:rPr lang="en-US" sz="2800" dirty="0">
                          <a:effectLst/>
                          <a:latin typeface="Garamond" panose="02020404030301010803" pitchFamily="18" charset="0"/>
                        </a:rPr>
                        <a:t>Parameters </a:t>
                      </a:r>
                      <a:r>
                        <a:rPr lang="en-US" sz="2800" dirty="0" smtClean="0">
                          <a:effectLst/>
                          <a:latin typeface="Garamond" panose="02020404030301010803" pitchFamily="18" charset="0"/>
                        </a:rPr>
                        <a:t>of Concern or</a:t>
                      </a:r>
                      <a:r>
                        <a:rPr lang="en-US" sz="2800" baseline="0" dirty="0" smtClean="0">
                          <a:effectLst/>
                          <a:latin typeface="Garamond" panose="02020404030301010803" pitchFamily="18" charset="0"/>
                        </a:rPr>
                        <a:t> </a:t>
                      </a:r>
                      <a:r>
                        <a:rPr lang="en-US" sz="2800" dirty="0" smtClean="0">
                          <a:effectLst/>
                          <a:latin typeface="Garamond" panose="02020404030301010803" pitchFamily="18" charset="0"/>
                        </a:rPr>
                        <a:t>Exceeding </a:t>
                      </a:r>
                      <a:r>
                        <a:rPr lang="en-US" sz="2800" dirty="0">
                          <a:effectLst/>
                          <a:latin typeface="Garamond" panose="02020404030301010803" pitchFamily="18" charset="0"/>
                        </a:rPr>
                        <a:t>Target </a:t>
                      </a:r>
                      <a:r>
                        <a:rPr lang="en-US" sz="2800" dirty="0" smtClean="0">
                          <a:effectLst/>
                          <a:latin typeface="Garamond" panose="02020404030301010803" pitchFamily="18" charset="0"/>
                        </a:rPr>
                        <a:t>Levels</a:t>
                      </a:r>
                      <a:endParaRPr lang="en-US" sz="2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c hMerge="1">
                  <a:txBody>
                    <a:bodyPr/>
                    <a:lstStyle/>
                    <a:p>
                      <a:endParaRPr lang="en-US"/>
                    </a:p>
                  </a:txBody>
                  <a:tcPr/>
                </a:tc>
              </a:tr>
              <a:tr h="965009">
                <a:tc>
                  <a:txBody>
                    <a:bodyPr/>
                    <a:lstStyle/>
                    <a:p>
                      <a:pPr marL="0" marR="0" algn="just">
                        <a:spcBef>
                          <a:spcPts val="0"/>
                        </a:spcBef>
                        <a:spcAft>
                          <a:spcPts val="0"/>
                        </a:spcAft>
                      </a:pPr>
                      <a:r>
                        <a:rPr lang="en-US" sz="1400" dirty="0">
                          <a:effectLst/>
                          <a:latin typeface="Garamond" panose="02020404030301010803" pitchFamily="18" charset="0"/>
                        </a:rPr>
                        <a:t> </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c>
                  <a:txBody>
                    <a:bodyPr/>
                    <a:lstStyle/>
                    <a:p>
                      <a:pPr marL="0" marR="0" algn="ctr">
                        <a:spcBef>
                          <a:spcPts val="0"/>
                        </a:spcBef>
                        <a:spcAft>
                          <a:spcPts val="0"/>
                        </a:spcAft>
                      </a:pPr>
                      <a:endParaRPr lang="en-US" sz="1600" b="1" dirty="0" smtClean="0">
                        <a:effectLst/>
                        <a:latin typeface="Garamond" panose="02020404030301010803" pitchFamily="18" charset="0"/>
                      </a:endParaRPr>
                    </a:p>
                    <a:p>
                      <a:pPr marL="0" marR="0" algn="ctr">
                        <a:spcBef>
                          <a:spcPts val="0"/>
                        </a:spcBef>
                        <a:spcAft>
                          <a:spcPts val="0"/>
                        </a:spcAft>
                      </a:pPr>
                      <a:r>
                        <a:rPr lang="en-US" sz="2400" b="1" dirty="0" smtClean="0">
                          <a:effectLst/>
                          <a:latin typeface="Garamond" panose="02020404030301010803" pitchFamily="18" charset="0"/>
                        </a:rPr>
                        <a:t>Primary </a:t>
                      </a:r>
                      <a:r>
                        <a:rPr lang="en-US" sz="2400" b="1" dirty="0">
                          <a:effectLst/>
                          <a:latin typeface="Garamond" panose="02020404030301010803" pitchFamily="18" charset="0"/>
                        </a:rPr>
                        <a:t>Causes</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r h="844382">
                <a:tc>
                  <a:txBody>
                    <a:bodyPr/>
                    <a:lstStyle/>
                    <a:p>
                      <a:pPr marL="0" marR="0">
                        <a:spcBef>
                          <a:spcPts val="0"/>
                        </a:spcBef>
                        <a:spcAft>
                          <a:spcPts val="0"/>
                        </a:spcAft>
                      </a:pPr>
                      <a:r>
                        <a:rPr lang="en-US" sz="2400" b="1" dirty="0" smtClean="0">
                          <a:effectLst/>
                          <a:latin typeface="Garamond" panose="02020404030301010803" pitchFamily="18" charset="0"/>
                        </a:rPr>
                        <a:t>Nitrogen</a:t>
                      </a:r>
                      <a:endParaRPr lang="en-US" sz="2400" b="1" dirty="0">
                        <a:effectLst/>
                        <a:latin typeface="Garamond" panose="02020404030301010803" pitchFamily="18" charset="0"/>
                      </a:endParaRPr>
                    </a:p>
                  </a:txBody>
                  <a:tcPr marL="67889" marR="67889" marT="0" marB="0"/>
                </a:tc>
                <a:tc>
                  <a:txBody>
                    <a:bodyPr/>
                    <a:lstStyle/>
                    <a:p>
                      <a:pPr marL="0" marR="0">
                        <a:spcBef>
                          <a:spcPts val="0"/>
                        </a:spcBef>
                        <a:spcAft>
                          <a:spcPts val="0"/>
                        </a:spcAft>
                      </a:pPr>
                      <a:r>
                        <a:rPr lang="en-US" sz="2000" dirty="0">
                          <a:effectLst/>
                          <a:latin typeface="Garamond" panose="02020404030301010803" pitchFamily="18" charset="0"/>
                        </a:rPr>
                        <a:t>Residential and Commercial </a:t>
                      </a:r>
                      <a:r>
                        <a:rPr lang="en-US" sz="2000" dirty="0" smtClean="0">
                          <a:effectLst/>
                          <a:latin typeface="Garamond" panose="02020404030301010803" pitchFamily="18" charset="0"/>
                        </a:rPr>
                        <a:t>fertilizer applications,</a:t>
                      </a:r>
                      <a:r>
                        <a:rPr lang="en-US" sz="2000" baseline="0" dirty="0" smtClean="0">
                          <a:effectLst/>
                          <a:latin typeface="Garamond" panose="02020404030301010803" pitchFamily="18" charset="0"/>
                        </a:rPr>
                        <a:t> </a:t>
                      </a:r>
                      <a:r>
                        <a:rPr lang="en-US" sz="2000" dirty="0" smtClean="0">
                          <a:effectLst/>
                          <a:latin typeface="Garamond" panose="02020404030301010803" pitchFamily="18" charset="0"/>
                        </a:rPr>
                        <a:t>OSSFs</a:t>
                      </a:r>
                      <a:r>
                        <a:rPr lang="en-US" sz="2000" dirty="0">
                          <a:effectLst/>
                          <a:latin typeface="Garamond" panose="02020404030301010803" pitchFamily="18" charset="0"/>
                        </a:rPr>
                        <a:t>, animal waste, overland </a:t>
                      </a:r>
                      <a:r>
                        <a:rPr lang="en-US" sz="2000" dirty="0" smtClean="0">
                          <a:effectLst/>
                          <a:latin typeface="Garamond" panose="02020404030301010803" pitchFamily="18" charset="0"/>
                        </a:rPr>
                        <a:t>flow/impervious </a:t>
                      </a:r>
                      <a:r>
                        <a:rPr lang="en-US" sz="2000" dirty="0">
                          <a:effectLst/>
                          <a:latin typeface="Garamond" panose="02020404030301010803" pitchFamily="18" charset="0"/>
                        </a:rPr>
                        <a:t>cover, atmospheric deposition and low flows.</a:t>
                      </a:r>
                      <a:endParaRPr lang="en-US" sz="2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r h="1031669">
                <a:tc>
                  <a:txBody>
                    <a:bodyPr/>
                    <a:lstStyle/>
                    <a:p>
                      <a:pPr marL="0" marR="0">
                        <a:spcBef>
                          <a:spcPts val="0"/>
                        </a:spcBef>
                        <a:spcAft>
                          <a:spcPts val="0"/>
                        </a:spcAft>
                      </a:pPr>
                      <a:r>
                        <a:rPr lang="en-US" sz="2400" b="1" dirty="0">
                          <a:effectLst/>
                          <a:latin typeface="Garamond" panose="02020404030301010803" pitchFamily="18" charset="0"/>
                        </a:rPr>
                        <a:t>Total Suspended </a:t>
                      </a:r>
                      <a:r>
                        <a:rPr lang="en-US" sz="2400" b="1" dirty="0" smtClean="0">
                          <a:effectLst/>
                          <a:latin typeface="Garamond" panose="02020404030301010803" pitchFamily="18" charset="0"/>
                        </a:rPr>
                        <a:t>Solids</a:t>
                      </a:r>
                      <a:endParaRPr lang="en-US" sz="2400" b="1" dirty="0">
                        <a:effectLst/>
                        <a:latin typeface="Garamond" panose="02020404030301010803" pitchFamily="18" charset="0"/>
                      </a:endParaRPr>
                    </a:p>
                  </a:txBody>
                  <a:tcPr marL="67889" marR="67889" marT="0" marB="0"/>
                </a:tc>
                <a:tc>
                  <a:txBody>
                    <a:bodyPr/>
                    <a:lstStyle/>
                    <a:p>
                      <a:pPr marL="0" marR="0">
                        <a:spcBef>
                          <a:spcPts val="0"/>
                        </a:spcBef>
                        <a:spcAft>
                          <a:spcPts val="0"/>
                        </a:spcAft>
                      </a:pPr>
                      <a:r>
                        <a:rPr lang="en-US" sz="2000" dirty="0">
                          <a:effectLst/>
                          <a:latin typeface="Garamond" panose="02020404030301010803" pitchFamily="18" charset="0"/>
                        </a:rPr>
                        <a:t>Anthropogenic </a:t>
                      </a:r>
                      <a:r>
                        <a:rPr lang="en-US" sz="2000" dirty="0" smtClean="0">
                          <a:effectLst/>
                          <a:latin typeface="Garamond" panose="02020404030301010803" pitchFamily="18" charset="0"/>
                        </a:rPr>
                        <a:t>activities, disturbed land cover, </a:t>
                      </a:r>
                      <a:r>
                        <a:rPr lang="en-US" sz="2000" dirty="0">
                          <a:effectLst/>
                          <a:latin typeface="Garamond" panose="02020404030301010803" pitchFamily="18" charset="0"/>
                        </a:rPr>
                        <a:t>impervious cover and natural processes on undeveloped </a:t>
                      </a:r>
                      <a:r>
                        <a:rPr lang="en-US" sz="2000" dirty="0" smtClean="0">
                          <a:effectLst/>
                          <a:latin typeface="Garamond" panose="02020404030301010803" pitchFamily="18" charset="0"/>
                        </a:rPr>
                        <a:t>land,</a:t>
                      </a:r>
                      <a:r>
                        <a:rPr lang="en-US" sz="2000" baseline="0" dirty="0" smtClean="0">
                          <a:effectLst/>
                          <a:latin typeface="Garamond" panose="02020404030301010803" pitchFamily="18" charset="0"/>
                        </a:rPr>
                        <a:t> l</a:t>
                      </a:r>
                      <a:r>
                        <a:rPr lang="en-US" sz="2000" dirty="0" smtClean="0">
                          <a:effectLst/>
                          <a:latin typeface="Garamond" panose="02020404030301010803" pitchFamily="18" charset="0"/>
                        </a:rPr>
                        <a:t>ow flows</a:t>
                      </a:r>
                      <a:r>
                        <a:rPr lang="en-US" sz="2000" dirty="0">
                          <a:effectLst/>
                          <a:latin typeface="Garamond" panose="02020404030301010803" pitchFamily="18" charset="0"/>
                        </a:rPr>
                        <a:t>.</a:t>
                      </a:r>
                      <a:endParaRPr lang="en-US" sz="2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r h="619002">
                <a:tc>
                  <a:txBody>
                    <a:bodyPr/>
                    <a:lstStyle/>
                    <a:p>
                      <a:pPr marL="0" marR="0">
                        <a:spcBef>
                          <a:spcPts val="0"/>
                        </a:spcBef>
                        <a:spcAft>
                          <a:spcPts val="0"/>
                        </a:spcAft>
                      </a:pPr>
                      <a:r>
                        <a:rPr lang="en-US" sz="2400" b="1" dirty="0">
                          <a:effectLst/>
                          <a:latin typeface="Garamond" panose="02020404030301010803" pitchFamily="18" charset="0"/>
                        </a:rPr>
                        <a:t>E. coli</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c>
                  <a:txBody>
                    <a:bodyPr/>
                    <a:lstStyle/>
                    <a:p>
                      <a:pPr marL="0" marR="0">
                        <a:spcBef>
                          <a:spcPts val="0"/>
                        </a:spcBef>
                        <a:spcAft>
                          <a:spcPts val="0"/>
                        </a:spcAft>
                      </a:pPr>
                      <a:r>
                        <a:rPr lang="en-US" sz="2000" dirty="0" smtClean="0">
                          <a:effectLst/>
                          <a:latin typeface="Garamond" panose="02020404030301010803" pitchFamily="18" charset="0"/>
                        </a:rPr>
                        <a:t>OSSFs, </a:t>
                      </a:r>
                      <a:r>
                        <a:rPr lang="en-US" sz="2000" dirty="0">
                          <a:effectLst/>
                          <a:latin typeface="Garamond" panose="02020404030301010803" pitchFamily="18" charset="0"/>
                        </a:rPr>
                        <a:t>pets, </a:t>
                      </a:r>
                      <a:r>
                        <a:rPr lang="en-US" sz="2000" dirty="0" smtClean="0">
                          <a:effectLst/>
                          <a:latin typeface="Garamond" panose="02020404030301010803" pitchFamily="18" charset="0"/>
                        </a:rPr>
                        <a:t>wildlife,</a:t>
                      </a:r>
                      <a:r>
                        <a:rPr lang="en-US" sz="2000" baseline="0" dirty="0" smtClean="0">
                          <a:effectLst/>
                          <a:latin typeface="Garamond" panose="02020404030301010803" pitchFamily="18" charset="0"/>
                        </a:rPr>
                        <a:t> l</a:t>
                      </a:r>
                      <a:r>
                        <a:rPr lang="en-US" sz="2000" dirty="0" smtClean="0">
                          <a:effectLst/>
                          <a:latin typeface="Garamond" panose="02020404030301010803" pitchFamily="18" charset="0"/>
                        </a:rPr>
                        <a:t>ow flows.</a:t>
                      </a:r>
                      <a:endParaRPr lang="en-US" sz="2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r h="619002">
                <a:tc>
                  <a:txBody>
                    <a:bodyPr/>
                    <a:lstStyle/>
                    <a:p>
                      <a:pPr marL="0" marR="0">
                        <a:spcBef>
                          <a:spcPts val="0"/>
                        </a:spcBef>
                        <a:spcAft>
                          <a:spcPts val="0"/>
                        </a:spcAft>
                      </a:pPr>
                      <a:r>
                        <a:rPr lang="en-US" sz="2400" b="1" dirty="0">
                          <a:effectLst/>
                          <a:latin typeface="Garamond" panose="02020404030301010803" pitchFamily="18" charset="0"/>
                        </a:rPr>
                        <a:t>Dissolved Oxygen</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c>
                  <a:txBody>
                    <a:bodyPr/>
                    <a:lstStyle/>
                    <a:p>
                      <a:pPr marL="0" marR="0">
                        <a:spcBef>
                          <a:spcPts val="0"/>
                        </a:spcBef>
                        <a:spcAft>
                          <a:spcPts val="0"/>
                        </a:spcAft>
                      </a:pPr>
                      <a:r>
                        <a:rPr lang="en-US" sz="2000" dirty="0">
                          <a:effectLst/>
                          <a:latin typeface="Garamond" panose="02020404030301010803" pitchFamily="18" charset="0"/>
                        </a:rPr>
                        <a:t>Low base flows limit aeration of water downstream of ground/source waters.</a:t>
                      </a:r>
                      <a:endParaRPr lang="en-US" sz="2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r h="619002">
                <a:tc>
                  <a:txBody>
                    <a:bodyPr/>
                    <a:lstStyle/>
                    <a:p>
                      <a:pPr marL="0" marR="0">
                        <a:spcBef>
                          <a:spcPts val="0"/>
                        </a:spcBef>
                        <a:spcAft>
                          <a:spcPts val="0"/>
                        </a:spcAft>
                      </a:pPr>
                      <a:r>
                        <a:rPr lang="en-US" sz="2400" b="1" dirty="0">
                          <a:effectLst/>
                          <a:latin typeface="Garamond" panose="02020404030301010803" pitchFamily="18" charset="0"/>
                        </a:rPr>
                        <a:t>Oil and Grease</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c>
                  <a:txBody>
                    <a:bodyPr/>
                    <a:lstStyle/>
                    <a:p>
                      <a:pPr marL="0" marR="0">
                        <a:spcBef>
                          <a:spcPts val="0"/>
                        </a:spcBef>
                        <a:spcAft>
                          <a:spcPts val="0"/>
                        </a:spcAft>
                      </a:pPr>
                      <a:r>
                        <a:rPr lang="en-US" sz="2000" dirty="0">
                          <a:effectLst/>
                          <a:latin typeface="Garamond" panose="02020404030301010803" pitchFamily="18" charset="0"/>
                        </a:rPr>
                        <a:t>Residential </a:t>
                      </a:r>
                      <a:r>
                        <a:rPr lang="en-US" sz="2000" dirty="0" smtClean="0">
                          <a:effectLst/>
                          <a:latin typeface="Garamond" panose="02020404030301010803" pitchFamily="18" charset="0"/>
                        </a:rPr>
                        <a:t>wastewater,</a:t>
                      </a:r>
                      <a:r>
                        <a:rPr lang="en-US" sz="2000" baseline="0" dirty="0" smtClean="0">
                          <a:effectLst/>
                          <a:latin typeface="Garamond" panose="02020404030301010803" pitchFamily="18" charset="0"/>
                        </a:rPr>
                        <a:t> transportation corridors, improper waste management.</a:t>
                      </a:r>
                      <a:endParaRPr lang="en-US" sz="2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r h="723756">
                <a:tc>
                  <a:txBody>
                    <a:bodyPr/>
                    <a:lstStyle/>
                    <a:p>
                      <a:pPr marL="0" marR="0">
                        <a:spcBef>
                          <a:spcPts val="0"/>
                        </a:spcBef>
                        <a:spcAft>
                          <a:spcPts val="0"/>
                        </a:spcAft>
                      </a:pPr>
                      <a:r>
                        <a:rPr lang="en-US" sz="2400" b="1" dirty="0">
                          <a:effectLst/>
                          <a:latin typeface="Garamond" panose="02020404030301010803" pitchFamily="18" charset="0"/>
                        </a:rPr>
                        <a:t>Impervious Cover increases</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c>
                  <a:txBody>
                    <a:bodyPr/>
                    <a:lstStyle/>
                    <a:p>
                      <a:pPr marL="0" marR="0">
                        <a:spcBef>
                          <a:spcPts val="0"/>
                        </a:spcBef>
                        <a:spcAft>
                          <a:spcPts val="0"/>
                        </a:spcAft>
                      </a:pPr>
                      <a:r>
                        <a:rPr lang="en-US" sz="2000" dirty="0">
                          <a:effectLst/>
                          <a:latin typeface="Garamond" panose="02020404030301010803" pitchFamily="18" charset="0"/>
                        </a:rPr>
                        <a:t>Increased </a:t>
                      </a:r>
                      <a:r>
                        <a:rPr lang="en-US" sz="2000" dirty="0" smtClean="0">
                          <a:effectLst/>
                          <a:latin typeface="Garamond" panose="02020404030301010803" pitchFamily="18" charset="0"/>
                        </a:rPr>
                        <a:t>urbanization.</a:t>
                      </a:r>
                      <a:endParaRPr lang="en-US" sz="2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r h="825336">
                <a:tc>
                  <a:txBody>
                    <a:bodyPr/>
                    <a:lstStyle/>
                    <a:p>
                      <a:pPr marL="0" marR="0">
                        <a:spcBef>
                          <a:spcPts val="0"/>
                        </a:spcBef>
                        <a:spcAft>
                          <a:spcPts val="0"/>
                        </a:spcAft>
                      </a:pPr>
                      <a:r>
                        <a:rPr lang="en-US" sz="2400" b="1" dirty="0">
                          <a:effectLst/>
                          <a:latin typeface="Garamond" panose="02020404030301010803" pitchFamily="18" charset="0"/>
                        </a:rPr>
                        <a:t>Preferred Base Flows</a:t>
                      </a:r>
                      <a:endParaRPr lang="en-US" sz="2400" b="1"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c>
                  <a:txBody>
                    <a:bodyPr/>
                    <a:lstStyle/>
                    <a:p>
                      <a:pPr marL="0" marR="0">
                        <a:spcBef>
                          <a:spcPts val="0"/>
                        </a:spcBef>
                        <a:spcAft>
                          <a:spcPts val="0"/>
                        </a:spcAft>
                      </a:pPr>
                      <a:r>
                        <a:rPr lang="en-US" sz="2000" dirty="0" smtClean="0">
                          <a:effectLst/>
                          <a:latin typeface="Garamond" panose="02020404030301010803" pitchFamily="18" charset="0"/>
                        </a:rPr>
                        <a:t>Increased water use</a:t>
                      </a:r>
                      <a:r>
                        <a:rPr lang="en-US" sz="2000" baseline="0" dirty="0" smtClean="0">
                          <a:effectLst/>
                          <a:latin typeface="Garamond" panose="02020404030301010803" pitchFamily="18" charset="0"/>
                        </a:rPr>
                        <a:t> and well </a:t>
                      </a:r>
                      <a:r>
                        <a:rPr lang="en-US" sz="2000" baseline="0" dirty="0" err="1" smtClean="0">
                          <a:effectLst/>
                          <a:latin typeface="Garamond" panose="02020404030301010803" pitchFamily="18" charset="0"/>
                        </a:rPr>
                        <a:t>pumpage</a:t>
                      </a:r>
                      <a:r>
                        <a:rPr lang="en-US" sz="2000" baseline="0" dirty="0" smtClean="0">
                          <a:effectLst/>
                          <a:latin typeface="Garamond" panose="02020404030301010803" pitchFamily="18" charset="0"/>
                        </a:rPr>
                        <a:t>.</a:t>
                      </a:r>
                      <a:endParaRPr lang="en-US" sz="20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7889" marR="67889" marT="0" marB="0"/>
                </a:tc>
              </a:tr>
            </a:tbl>
          </a:graphicData>
        </a:graphic>
      </p:graphicFrame>
    </p:spTree>
    <p:extLst>
      <p:ext uri="{BB962C8B-B14F-4D97-AF65-F5344CB8AC3E}">
        <p14:creationId xmlns:p14="http://schemas.microsoft.com/office/powerpoint/2010/main" val="20437232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Garamond" panose="02020404030301010803" pitchFamily="18" charset="0"/>
              </a:rPr>
              <a:t>Cypress Creek Watershed Goals</a:t>
            </a:r>
            <a:endParaRPr lang="en-US" sz="3600" dirty="0">
              <a:latin typeface="Garamond" panose="02020404030301010803" pitchFamily="18" charset="0"/>
            </a:endParaRPr>
          </a:p>
        </p:txBody>
      </p:sp>
      <p:sp>
        <p:nvSpPr>
          <p:cNvPr id="3" name="Content Placeholder 2"/>
          <p:cNvSpPr>
            <a:spLocks noGrp="1"/>
          </p:cNvSpPr>
          <p:nvPr>
            <p:ph idx="1"/>
          </p:nvPr>
        </p:nvSpPr>
        <p:spPr>
          <a:xfrm>
            <a:off x="185738" y="1600200"/>
            <a:ext cx="8729662" cy="4525963"/>
          </a:xfrm>
        </p:spPr>
        <p:txBody>
          <a:bodyPr>
            <a:normAutofit lnSpcReduction="10000"/>
          </a:bodyPr>
          <a:lstStyle/>
          <a:p>
            <a:r>
              <a:rPr lang="en-US" sz="2800" dirty="0" smtClean="0">
                <a:latin typeface="Garamond" panose="02020404030301010803" pitchFamily="18" charset="0"/>
              </a:rPr>
              <a:t>Activities to prevent pollution, protect </a:t>
            </a:r>
            <a:r>
              <a:rPr lang="en-US" sz="2800" dirty="0">
                <a:latin typeface="Garamond" panose="02020404030301010803" pitchFamily="18" charset="0"/>
              </a:rPr>
              <a:t>flow </a:t>
            </a:r>
            <a:endParaRPr lang="en-US" sz="2800" dirty="0" smtClean="0">
              <a:latin typeface="Garamond" panose="02020404030301010803" pitchFamily="18" charset="0"/>
            </a:endParaRPr>
          </a:p>
          <a:p>
            <a:pPr marL="0" indent="0">
              <a:buNone/>
            </a:pPr>
            <a:endParaRPr lang="en-US" sz="1100" dirty="0" smtClean="0">
              <a:latin typeface="Garamond" panose="02020404030301010803" pitchFamily="18" charset="0"/>
            </a:endParaRPr>
          </a:p>
          <a:p>
            <a:r>
              <a:rPr lang="en-US" sz="2800" dirty="0" smtClean="0">
                <a:latin typeface="Garamond" panose="02020404030301010803" pitchFamily="18" charset="0"/>
              </a:rPr>
              <a:t>Preserve </a:t>
            </a:r>
            <a:r>
              <a:rPr lang="en-US" sz="2800" dirty="0">
                <a:latin typeface="Garamond" panose="02020404030301010803" pitchFamily="18" charset="0"/>
              </a:rPr>
              <a:t>water quality through local permitting, </a:t>
            </a:r>
            <a:r>
              <a:rPr lang="en-US" sz="2800" dirty="0" smtClean="0">
                <a:latin typeface="Garamond" panose="02020404030301010803" pitchFamily="18" charset="0"/>
              </a:rPr>
              <a:t>ordinances</a:t>
            </a:r>
          </a:p>
          <a:p>
            <a:pPr marL="0" indent="0">
              <a:buNone/>
            </a:pPr>
            <a:r>
              <a:rPr lang="en-US" sz="1100" dirty="0" smtClean="0">
                <a:latin typeface="Garamond" panose="02020404030301010803" pitchFamily="18" charset="0"/>
              </a:rPr>
              <a:t> </a:t>
            </a:r>
          </a:p>
          <a:p>
            <a:r>
              <a:rPr lang="en-US" sz="2800" dirty="0" smtClean="0">
                <a:latin typeface="Garamond" panose="02020404030301010803" pitchFamily="18" charset="0"/>
              </a:rPr>
              <a:t>Improve tools </a:t>
            </a:r>
            <a:r>
              <a:rPr lang="en-US" sz="2800" dirty="0">
                <a:latin typeface="Garamond" panose="02020404030301010803" pitchFamily="18" charset="0"/>
              </a:rPr>
              <a:t>for decision makers to calculate effects of land use changes on water </a:t>
            </a:r>
            <a:r>
              <a:rPr lang="en-US" sz="2800" dirty="0" smtClean="0">
                <a:latin typeface="Garamond" panose="02020404030301010803" pitchFamily="18" charset="0"/>
              </a:rPr>
              <a:t>quality</a:t>
            </a:r>
          </a:p>
          <a:p>
            <a:pPr marL="0" indent="0">
              <a:buNone/>
            </a:pPr>
            <a:endParaRPr lang="en-US" sz="1100" dirty="0">
              <a:latin typeface="Garamond" panose="02020404030301010803" pitchFamily="18" charset="0"/>
            </a:endParaRPr>
          </a:p>
          <a:p>
            <a:r>
              <a:rPr lang="en-US" sz="2800" dirty="0">
                <a:latin typeface="Garamond" panose="02020404030301010803" pitchFamily="18" charset="0"/>
              </a:rPr>
              <a:t>S</a:t>
            </a:r>
            <a:r>
              <a:rPr lang="en-US" sz="2800" dirty="0" smtClean="0">
                <a:latin typeface="Garamond" panose="02020404030301010803" pitchFamily="18" charset="0"/>
              </a:rPr>
              <a:t>ite-specific LID/Green Infrastructure demonstration </a:t>
            </a:r>
            <a:r>
              <a:rPr lang="en-US" sz="2800" dirty="0">
                <a:latin typeface="Garamond" panose="02020404030301010803" pitchFamily="18" charset="0"/>
              </a:rPr>
              <a:t>sites </a:t>
            </a:r>
            <a:endParaRPr lang="en-US" sz="2800" dirty="0" smtClean="0">
              <a:latin typeface="Garamond" panose="02020404030301010803" pitchFamily="18" charset="0"/>
            </a:endParaRPr>
          </a:p>
          <a:p>
            <a:pPr marL="0" indent="0">
              <a:buNone/>
            </a:pPr>
            <a:endParaRPr lang="en-US" sz="1200" dirty="0" smtClean="0">
              <a:latin typeface="Garamond" panose="02020404030301010803" pitchFamily="18" charset="0"/>
            </a:endParaRPr>
          </a:p>
          <a:p>
            <a:r>
              <a:rPr lang="en-US" sz="2800" dirty="0">
                <a:latin typeface="Garamond" panose="02020404030301010803" pitchFamily="18" charset="0"/>
              </a:rPr>
              <a:t>O</a:t>
            </a:r>
            <a:r>
              <a:rPr lang="en-US" sz="2800" dirty="0" smtClean="0">
                <a:latin typeface="Garamond" panose="02020404030301010803" pitchFamily="18" charset="0"/>
              </a:rPr>
              <a:t>utreach </a:t>
            </a:r>
            <a:r>
              <a:rPr lang="en-US" sz="2800" dirty="0">
                <a:latin typeface="Garamond" panose="02020404030301010803" pitchFamily="18" charset="0"/>
              </a:rPr>
              <a:t>and education efforts </a:t>
            </a:r>
            <a:endParaRPr lang="en-US" sz="2800" dirty="0" smtClean="0">
              <a:latin typeface="Garamond" panose="02020404030301010803" pitchFamily="18" charset="0"/>
            </a:endParaRPr>
          </a:p>
          <a:p>
            <a:pPr marL="0" indent="0">
              <a:buNone/>
            </a:pPr>
            <a:endParaRPr lang="en-US" sz="1200" dirty="0" smtClean="0">
              <a:latin typeface="Garamond" panose="02020404030301010803" pitchFamily="18" charset="0"/>
            </a:endParaRPr>
          </a:p>
          <a:p>
            <a:r>
              <a:rPr lang="en-US" sz="2800" dirty="0" smtClean="0">
                <a:latin typeface="Garamond" panose="02020404030301010803" pitchFamily="18" charset="0"/>
              </a:rPr>
              <a:t>Monitoring and modeling water </a:t>
            </a:r>
            <a:r>
              <a:rPr lang="en-US" sz="2800" dirty="0">
                <a:latin typeface="Garamond" panose="02020404030301010803" pitchFamily="18" charset="0"/>
              </a:rPr>
              <a:t>quality changes</a:t>
            </a:r>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7</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510546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8" y="274638"/>
            <a:ext cx="8729662" cy="1143000"/>
          </a:xfrm>
        </p:spPr>
        <p:txBody>
          <a:bodyPr>
            <a:noAutofit/>
          </a:bodyPr>
          <a:lstStyle/>
          <a:p>
            <a:r>
              <a:rPr lang="en-US" sz="3600" dirty="0" smtClean="0">
                <a:latin typeface="Garamond" panose="02020404030301010803" pitchFamily="18" charset="0"/>
              </a:rPr>
              <a:t>Cypress Creek Watershed Plan Components</a:t>
            </a:r>
            <a:endParaRPr lang="en-US" sz="3600" dirty="0">
              <a:latin typeface="Garamond" panose="02020404030301010803" pitchFamily="18" charset="0"/>
            </a:endParaRPr>
          </a:p>
        </p:txBody>
      </p:sp>
      <p:sp>
        <p:nvSpPr>
          <p:cNvPr id="3" name="Content Placeholder 2"/>
          <p:cNvSpPr>
            <a:spLocks noGrp="1"/>
          </p:cNvSpPr>
          <p:nvPr>
            <p:ph idx="1"/>
          </p:nvPr>
        </p:nvSpPr>
        <p:spPr>
          <a:xfrm>
            <a:off x="185738" y="1600200"/>
            <a:ext cx="8729662" cy="4525963"/>
          </a:xfrm>
        </p:spPr>
        <p:txBody>
          <a:bodyPr>
            <a:normAutofit/>
          </a:bodyPr>
          <a:lstStyle/>
          <a:p>
            <a:r>
              <a:rPr lang="en-US" dirty="0" smtClean="0">
                <a:latin typeface="Garamond" panose="02020404030301010803" pitchFamily="18" charset="0"/>
              </a:rPr>
              <a:t>Structural BMPs</a:t>
            </a:r>
            <a:endParaRPr lang="en-US" dirty="0">
              <a:latin typeface="Garamond" panose="02020404030301010803" pitchFamily="18" charset="0"/>
            </a:endParaRPr>
          </a:p>
          <a:p>
            <a:r>
              <a:rPr lang="en-US" dirty="0" smtClean="0">
                <a:latin typeface="Garamond" panose="02020404030301010803" pitchFamily="18" charset="0"/>
              </a:rPr>
              <a:t>Non-structural BMPs (incentives, regulations, education) </a:t>
            </a:r>
          </a:p>
          <a:p>
            <a:r>
              <a:rPr lang="en-US" dirty="0" smtClean="0">
                <a:latin typeface="Garamond" panose="02020404030301010803" pitchFamily="18" charset="0"/>
              </a:rPr>
              <a:t>Source water protection</a:t>
            </a:r>
          </a:p>
          <a:p>
            <a:r>
              <a:rPr lang="en-US" dirty="0" smtClean="0">
                <a:latin typeface="Garamond" panose="02020404030301010803" pitchFamily="18" charset="0"/>
              </a:rPr>
              <a:t>Land management, conservation</a:t>
            </a:r>
            <a:endParaRPr lang="en-US" dirty="0">
              <a:latin typeface="Garamond" panose="02020404030301010803" pitchFamily="18" charset="0"/>
            </a:endParaRPr>
          </a:p>
          <a:p>
            <a:r>
              <a:rPr lang="en-US" dirty="0" smtClean="0">
                <a:latin typeface="Garamond" panose="02020404030301010803" pitchFamily="18" charset="0"/>
              </a:rPr>
              <a:t>Research</a:t>
            </a:r>
          </a:p>
          <a:p>
            <a:r>
              <a:rPr lang="en-US" dirty="0" smtClean="0">
                <a:latin typeface="Garamond" panose="02020404030301010803" pitchFamily="18" charset="0"/>
              </a:rPr>
              <a:t>Monitoring</a:t>
            </a:r>
            <a:endParaRPr lang="en-US" dirty="0">
              <a:latin typeface="Garamond" panose="02020404030301010803" pitchFamily="18" charset="0"/>
            </a:endParaRPr>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8</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spTree>
    <p:extLst>
      <p:ext uri="{BB962C8B-B14F-4D97-AF65-F5344CB8AC3E}">
        <p14:creationId xmlns:p14="http://schemas.microsoft.com/office/powerpoint/2010/main" val="15222467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Garamond" panose="02020404030301010803" pitchFamily="18" charset="0"/>
              </a:rPr>
              <a:t>Cypress Creek Watershed Protection Plan</a:t>
            </a:r>
            <a:endParaRPr lang="en-US" sz="3600" dirty="0">
              <a:latin typeface="Garamond" panose="02020404030301010803" pitchFamily="18" charset="0"/>
            </a:endParaRPr>
          </a:p>
        </p:txBody>
      </p:sp>
      <p:sp>
        <p:nvSpPr>
          <p:cNvPr id="3" name="Content Placeholder 2"/>
          <p:cNvSpPr>
            <a:spLocks noGrp="1"/>
          </p:cNvSpPr>
          <p:nvPr>
            <p:ph idx="1"/>
          </p:nvPr>
        </p:nvSpPr>
        <p:spPr>
          <a:xfrm>
            <a:off x="39476" y="1458292"/>
            <a:ext cx="5222335" cy="4226551"/>
          </a:xfrm>
        </p:spPr>
        <p:txBody>
          <a:bodyPr>
            <a:normAutofit/>
          </a:bodyPr>
          <a:lstStyle/>
          <a:p>
            <a:r>
              <a:rPr lang="en-US" sz="2800" dirty="0" smtClean="0">
                <a:latin typeface="Garamond" panose="02020404030301010803" pitchFamily="18" charset="0"/>
              </a:rPr>
              <a:t>Accepted by TCEQ and EPA</a:t>
            </a:r>
          </a:p>
          <a:p>
            <a:pPr marL="0" indent="0">
              <a:buNone/>
            </a:pPr>
            <a:endParaRPr lang="en-US" sz="1800" dirty="0" smtClean="0">
              <a:latin typeface="Garamond" panose="02020404030301010803" pitchFamily="18" charset="0"/>
            </a:endParaRPr>
          </a:p>
          <a:p>
            <a:r>
              <a:rPr lang="en-US" sz="2800" dirty="0" smtClean="0">
                <a:latin typeface="Garamond" panose="02020404030301010803" pitchFamily="18" charset="0"/>
              </a:rPr>
              <a:t>Implementation grant funded</a:t>
            </a:r>
          </a:p>
          <a:p>
            <a:pPr lvl="1"/>
            <a:r>
              <a:rPr lang="en-US" altLang="en-US" sz="2400" dirty="0" smtClean="0">
                <a:latin typeface="Garamond" panose="02020404030301010803" pitchFamily="18" charset="0"/>
                <a:ea typeface="Calibri" panose="020F0502020204030204" pitchFamily="34" charset="0"/>
                <a:cs typeface="Times New Roman" panose="02020603050405020304" pitchFamily="18" charset="0"/>
              </a:rPr>
              <a:t>	State/Federal Contribution </a:t>
            </a:r>
            <a:r>
              <a:rPr lang="en-US" altLang="en-US" sz="2400" dirty="0">
                <a:latin typeface="Garamond" panose="02020404030301010803" pitchFamily="18" charset="0"/>
                <a:ea typeface="Calibri" panose="020F0502020204030204" pitchFamily="34" charset="0"/>
                <a:cs typeface="Times New Roman" panose="02020603050405020304" pitchFamily="18" charset="0"/>
              </a:rPr>
              <a:t>$</a:t>
            </a:r>
            <a:r>
              <a:rPr lang="en-US" altLang="en-US" sz="2400" dirty="0" smtClean="0">
                <a:latin typeface="Garamond" panose="02020404030301010803" pitchFamily="18" charset="0"/>
                <a:ea typeface="Calibri" panose="020F0502020204030204" pitchFamily="34" charset="0"/>
                <a:cs typeface="Times New Roman" panose="02020603050405020304" pitchFamily="18" charset="0"/>
              </a:rPr>
              <a:t>804,843 </a:t>
            </a:r>
          </a:p>
          <a:p>
            <a:pPr lvl="1"/>
            <a:r>
              <a:rPr lang="en-US" altLang="en-US" sz="2400" dirty="0" smtClean="0">
                <a:latin typeface="Garamond" panose="02020404030301010803" pitchFamily="18" charset="0"/>
                <a:ea typeface="Calibri" panose="020F0502020204030204" pitchFamily="34" charset="0"/>
                <a:cs typeface="Times New Roman" panose="02020603050405020304" pitchFamily="18" charset="0"/>
              </a:rPr>
              <a:t>Partner </a:t>
            </a:r>
            <a:r>
              <a:rPr lang="en-US" altLang="en-US" sz="2400" dirty="0">
                <a:latin typeface="Garamond" panose="02020404030301010803" pitchFamily="18" charset="0"/>
                <a:ea typeface="Calibri" panose="020F0502020204030204" pitchFamily="34" charset="0"/>
                <a:cs typeface="Times New Roman" panose="02020603050405020304" pitchFamily="18" charset="0"/>
              </a:rPr>
              <a:t>and stakeholder </a:t>
            </a:r>
            <a:r>
              <a:rPr lang="en-US" altLang="en-US" sz="2400" dirty="0" smtClean="0">
                <a:latin typeface="Garamond" panose="02020404030301010803" pitchFamily="18" charset="0"/>
                <a:ea typeface="Calibri" panose="020F0502020204030204" pitchFamily="34" charset="0"/>
                <a:cs typeface="Times New Roman" panose="02020603050405020304" pitchFamily="18" charset="0"/>
              </a:rPr>
              <a:t>Contributions </a:t>
            </a:r>
            <a:r>
              <a:rPr lang="en-US" altLang="en-US" sz="2400" dirty="0">
                <a:latin typeface="Garamond" panose="02020404030301010803" pitchFamily="18" charset="0"/>
                <a:ea typeface="Calibri" panose="020F0502020204030204" pitchFamily="34" charset="0"/>
                <a:cs typeface="Times New Roman" panose="02020603050405020304" pitchFamily="18" charset="0"/>
              </a:rPr>
              <a:t>$</a:t>
            </a:r>
            <a:r>
              <a:rPr lang="en-US" altLang="en-US" sz="2400" dirty="0" smtClean="0">
                <a:latin typeface="Garamond" panose="02020404030301010803" pitchFamily="18" charset="0"/>
                <a:ea typeface="Calibri" panose="020F0502020204030204" pitchFamily="34" charset="0"/>
                <a:cs typeface="Times New Roman" panose="02020603050405020304" pitchFamily="18" charset="0"/>
              </a:rPr>
              <a:t>529,362</a:t>
            </a:r>
          </a:p>
          <a:p>
            <a:pPr lvl="1"/>
            <a:r>
              <a:rPr lang="en-US" altLang="en-US" sz="2400" dirty="0" smtClean="0">
                <a:latin typeface="Garamond" panose="02020404030301010803" pitchFamily="18" charset="0"/>
                <a:ea typeface="Calibri" panose="020F0502020204030204" pitchFamily="34" charset="0"/>
                <a:cs typeface="Times New Roman" panose="02020603050405020304" pitchFamily="18" charset="0"/>
              </a:rPr>
              <a:t> </a:t>
            </a:r>
            <a:r>
              <a:rPr lang="en-US" altLang="en-US" sz="2400" dirty="0">
                <a:latin typeface="Garamond" panose="02020404030301010803" pitchFamily="18" charset="0"/>
                <a:ea typeface="Calibri" panose="020F0502020204030204" pitchFamily="34" charset="0"/>
                <a:cs typeface="Times New Roman" panose="02020603050405020304" pitchFamily="18" charset="0"/>
              </a:rPr>
              <a:t>Total Cost: $</a:t>
            </a:r>
            <a:r>
              <a:rPr lang="en-US" altLang="en-US" sz="2400" dirty="0" smtClean="0">
                <a:latin typeface="Garamond" panose="02020404030301010803" pitchFamily="18" charset="0"/>
                <a:ea typeface="Calibri" panose="020F0502020204030204" pitchFamily="34" charset="0"/>
                <a:cs typeface="Times New Roman" panose="02020603050405020304" pitchFamily="18" charset="0"/>
              </a:rPr>
              <a:t>1,334,205</a:t>
            </a:r>
          </a:p>
          <a:p>
            <a:pPr marL="457200" lvl="1" indent="0">
              <a:buNone/>
            </a:pPr>
            <a:endParaRPr lang="en-US" altLang="en-US" sz="1800" dirty="0">
              <a:latin typeface="Garamond" panose="02020404030301010803" pitchFamily="18" charset="0"/>
            </a:endParaRPr>
          </a:p>
          <a:p>
            <a:pPr defTabSz="914400" eaLnBrk="0" fontAlgn="base" hangingPunct="0">
              <a:spcBef>
                <a:spcPct val="0"/>
              </a:spcBef>
              <a:spcAft>
                <a:spcPct val="0"/>
              </a:spcAft>
            </a:pPr>
            <a:r>
              <a:rPr lang="en-US" altLang="en-US" sz="2800" dirty="0">
                <a:latin typeface="Garamond" panose="02020404030301010803" pitchFamily="18" charset="0"/>
                <a:ea typeface="Calibri" panose="020F0502020204030204" pitchFamily="34" charset="0"/>
                <a:cs typeface="Times New Roman" panose="02020603050405020304" pitchFamily="18" charset="0"/>
              </a:rPr>
              <a:t>Timeline: </a:t>
            </a:r>
            <a:r>
              <a:rPr lang="en-US" altLang="en-US" sz="2800" dirty="0" smtClean="0">
                <a:latin typeface="Garamond" panose="02020404030301010803" pitchFamily="18" charset="0"/>
                <a:ea typeface="Calibri" panose="020F0502020204030204" pitchFamily="34" charset="0"/>
                <a:cs typeface="Times New Roman" panose="02020603050405020304" pitchFamily="18" charset="0"/>
              </a:rPr>
              <a:t>Sept 2016– Aug 2019</a:t>
            </a:r>
            <a:endParaRPr lang="en-US" altLang="en-US" sz="5400" dirty="0">
              <a:latin typeface="Garamond" panose="02020404030301010803" pitchFamily="18"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EBCE8FE3-1F35-5C49-8B4C-76E5EDEE3F2F}" type="slidenum">
              <a:rPr lang="en-US" smtClean="0"/>
              <a:t>9</a:t>
            </a:fld>
            <a:endParaRPr lang="en-US"/>
          </a:p>
        </p:txBody>
      </p:sp>
      <p:sp>
        <p:nvSpPr>
          <p:cNvPr id="5" name="Rectangle 4"/>
          <p:cNvSpPr/>
          <p:nvPr/>
        </p:nvSpPr>
        <p:spPr>
          <a:xfrm>
            <a:off x="0" y="6079788"/>
            <a:ext cx="9144000" cy="778212"/>
          </a:xfrm>
          <a:prstGeom prst="rect">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 name="TextBox 5"/>
          <p:cNvSpPr txBox="1"/>
          <p:nvPr/>
        </p:nvSpPr>
        <p:spPr>
          <a:xfrm>
            <a:off x="1830681" y="6120442"/>
            <a:ext cx="5516505" cy="553998"/>
          </a:xfrm>
          <a:prstGeom prst="rect">
            <a:avLst/>
          </a:prstGeom>
          <a:noFill/>
        </p:spPr>
        <p:txBody>
          <a:bodyPr wrap="square" rtlCol="0">
            <a:spAutoFit/>
          </a:bodyPr>
          <a:lstStyle/>
          <a:p>
            <a:pPr algn="ctr"/>
            <a:r>
              <a:rPr lang="en-US" sz="1000" dirty="0" smtClean="0">
                <a:solidFill>
                  <a:srgbClr val="FFFFFF"/>
                </a:solidFill>
                <a:latin typeface="Adobe Garamond Pro"/>
                <a:cs typeface="Adobe Garamond Pro"/>
              </a:rPr>
              <a:t>The Meadows Center for Water and the Environment</a:t>
            </a:r>
          </a:p>
          <a:p>
            <a:pPr algn="ctr"/>
            <a:r>
              <a:rPr lang="en-US" sz="1000" dirty="0" smtClean="0">
                <a:solidFill>
                  <a:srgbClr val="FFFFFF"/>
                </a:solidFill>
                <a:latin typeface="Adobe Garamond Pro"/>
                <a:cs typeface="Adobe Garamond Pro"/>
              </a:rPr>
              <a:t>201 San Marcos Springs Drive  |  San Marcos, TX. 78666</a:t>
            </a:r>
          </a:p>
          <a:p>
            <a:pPr algn="ctr"/>
            <a:r>
              <a:rPr lang="en-US" sz="1000" dirty="0" smtClean="0">
                <a:solidFill>
                  <a:srgbClr val="FFFFFF"/>
                </a:solidFill>
                <a:latin typeface="Adobe Garamond Pro"/>
                <a:cs typeface="Adobe Garamond Pro"/>
              </a:rPr>
              <a:t>Ph. 512.249.9200  |  </a:t>
            </a:r>
            <a:r>
              <a:rPr lang="en-US" sz="1000" dirty="0" smtClean="0">
                <a:solidFill>
                  <a:srgbClr val="FFFFFF"/>
                </a:solidFill>
                <a:latin typeface="Adobe Garamond Pro"/>
                <a:cs typeface="Adobe Garamond Pro"/>
                <a:hlinkClick r:id="rId2"/>
              </a:rPr>
              <a:t>meadowscenter@txstate.edu</a:t>
            </a:r>
            <a:endParaRPr lang="en-US" sz="1000" dirty="0">
              <a:solidFill>
                <a:srgbClr val="FFFFFF"/>
              </a:solidFill>
              <a:latin typeface="Adobe Garamond Pro"/>
              <a:cs typeface="Adobe Garamond Pro"/>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61811" y="1458292"/>
            <a:ext cx="3703905" cy="4301787"/>
          </a:xfrm>
          <a:prstGeom prst="rect">
            <a:avLst/>
          </a:prstGeom>
        </p:spPr>
      </p:pic>
    </p:spTree>
    <p:extLst>
      <p:ext uri="{BB962C8B-B14F-4D97-AF65-F5344CB8AC3E}">
        <p14:creationId xmlns:p14="http://schemas.microsoft.com/office/powerpoint/2010/main" val="21201843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09E2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2464</TotalTime>
  <Words>2285</Words>
  <Application>Microsoft Macintosh PowerPoint</Application>
  <PresentationFormat>On-screen Show (4:3)</PresentationFormat>
  <Paragraphs>425</Paragraphs>
  <Slides>53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Adobe Garamond Pro</vt:lpstr>
      <vt:lpstr>Baskerville Old Face</vt:lpstr>
      <vt:lpstr>Calibri</vt:lpstr>
      <vt:lpstr>Garamond</vt:lpstr>
      <vt:lpstr>Merriweather</vt:lpstr>
      <vt:lpstr>Times New Roman</vt:lpstr>
      <vt:lpstr>Tw Cen MT Condensed</vt:lpstr>
      <vt:lpstr>Univers Light Condensed</vt:lpstr>
      <vt:lpstr>Univers LT 45 Light Oblique</vt:lpstr>
      <vt:lpstr>Wingdings</vt:lpstr>
      <vt:lpstr>Arial</vt:lpstr>
      <vt:lpstr>Office Theme</vt:lpstr>
      <vt:lpstr>THE MEADOWS CENTER FOR WATER AND THE ENVIRONMENT</vt:lpstr>
      <vt:lpstr>   Dr. Andrew Sansom Executive Director  Meredith Miller Senior Program Coordinator MBMiller@txstate.edu 512-245-6697  </vt:lpstr>
      <vt:lpstr>PowerPoint Presentation</vt:lpstr>
      <vt:lpstr>Topics to Cover</vt:lpstr>
      <vt:lpstr>Cypress Creek Watershed Protection Plan</vt:lpstr>
      <vt:lpstr>PowerPoint Presentation</vt:lpstr>
      <vt:lpstr>Cypress Creek Watershed Goals</vt:lpstr>
      <vt:lpstr>Cypress Creek Watershed Plan Components</vt:lpstr>
      <vt:lpstr>Cypress Creek Watershed Protection Plan</vt:lpstr>
      <vt:lpstr>PowerPoint Presentation</vt:lpstr>
      <vt:lpstr>Woodcreek Dam –July 6</vt:lpstr>
      <vt:lpstr>PowerPoint Presentation</vt:lpstr>
      <vt:lpstr>PowerPoint Presentation</vt:lpstr>
      <vt:lpstr>PowerPoint Presentation</vt:lpstr>
      <vt:lpstr>PowerPoint Presentation</vt:lpstr>
      <vt:lpstr>Woodcreek Dam - July 17th</vt:lpstr>
      <vt:lpstr>Woodcreek Dam - July 17th</vt:lpstr>
      <vt:lpstr>Woodcreek Dam - July 23rd-25th</vt:lpstr>
      <vt:lpstr>PowerPoint Presentation</vt:lpstr>
      <vt:lpstr>Woodcreek Dam - Additional Information Reported</vt:lpstr>
      <vt:lpstr>Woodcreek Dam – August 2nd</vt:lpstr>
      <vt:lpstr>PowerPoint Presentation</vt:lpstr>
      <vt:lpstr>Bacterial Source Tracking – March 2017</vt:lpstr>
      <vt:lpstr>Current City Bacterial Source Tracking</vt:lpstr>
      <vt:lpstr>Current City Bacterial Source Tracking</vt:lpstr>
      <vt:lpstr>Potential to Add Capacity</vt:lpstr>
      <vt:lpstr>Bacterial Source Tracking – Spring/Summer 2017</vt:lpstr>
      <vt:lpstr>PowerPoint Presentation</vt:lpstr>
      <vt:lpstr>PowerPoint Presentation</vt:lpstr>
      <vt:lpstr>Ongoing/Historical  Water Quality Monitoring</vt:lpstr>
      <vt:lpstr>Texas Clean Rivers Program</vt:lpstr>
      <vt:lpstr>GBRA -  Clean Rivers Program</vt:lpstr>
      <vt:lpstr>Clean Rivers Program</vt:lpstr>
      <vt:lpstr>Clean Rivers Program</vt:lpstr>
      <vt:lpstr>Clean Rivers Program</vt:lpstr>
      <vt:lpstr>Clean Rivers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Way to Look at the Data</vt:lpstr>
      <vt:lpstr>PowerPoint Presentation</vt:lpstr>
      <vt:lpstr>PowerPoint Presentation</vt:lpstr>
      <vt:lpstr>PowerPoint Presentation</vt:lpstr>
      <vt:lpstr>Trends in Bacteria –  Downtown and Blanco Confluence</vt:lpstr>
      <vt:lpstr>For Thought - Drivers of Water Quality</vt:lpstr>
      <vt:lpstr>Clean Rivers Program</vt:lpstr>
      <vt:lpstr>What Can We Do?</vt:lpstr>
      <vt:lpstr>PowerPoint Presentation</vt:lpstr>
    </vt:vector>
  </TitlesOfParts>
  <Company>The Meadows Center for Water and the Environment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MEADOWS CENTER FOR WATER AND THE ENVIRONMENT</dc:title>
  <dc:creator>Barrett Pierce</dc:creator>
  <cp:lastModifiedBy>Villarreal, Valerie A</cp:lastModifiedBy>
  <cp:revision>166</cp:revision>
  <cp:lastPrinted>2014-09-03T14:14:04Z</cp:lastPrinted>
  <dcterms:created xsi:type="dcterms:W3CDTF">2014-08-21T14:48:31Z</dcterms:created>
  <dcterms:modified xsi:type="dcterms:W3CDTF">2017-09-13T20:19:30Z</dcterms:modified>
</cp:coreProperties>
</file>